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3" r:id="rId4"/>
    <p:sldId id="445" r:id="rId5"/>
    <p:sldId id="516" r:id="rId6"/>
    <p:sldId id="457" r:id="rId7"/>
    <p:sldId id="515" r:id="rId8"/>
    <p:sldId id="518" r:id="rId9"/>
    <p:sldId id="519" r:id="rId10"/>
    <p:sldId id="474" r:id="rId11"/>
    <p:sldId id="520" r:id="rId12"/>
    <p:sldId id="521" r:id="rId13"/>
    <p:sldId id="532" r:id="rId14"/>
    <p:sldId id="525" r:id="rId15"/>
    <p:sldId id="526" r:id="rId16"/>
    <p:sldId id="533" r:id="rId17"/>
    <p:sldId id="495" r:id="rId18"/>
    <p:sldId id="549" r:id="rId19"/>
    <p:sldId id="554" r:id="rId20"/>
    <p:sldId id="553" r:id="rId21"/>
    <p:sldId id="555" r:id="rId22"/>
    <p:sldId id="559" r:id="rId23"/>
    <p:sldId id="500" r:id="rId24"/>
    <p:sldId id="560" r:id="rId25"/>
    <p:sldId id="561" r:id="rId26"/>
    <p:sldId id="569" r:id="rId27"/>
    <p:sldId id="571" r:id="rId28"/>
    <p:sldId id="572" r:id="rId29"/>
    <p:sldId id="573" r:id="rId30"/>
    <p:sldId id="574" r:id="rId31"/>
    <p:sldId id="578" r:id="rId32"/>
    <p:sldId id="575" r:id="rId33"/>
    <p:sldId id="576" r:id="rId34"/>
    <p:sldId id="291" r:id="rId35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F7F"/>
    <a:srgbClr val="121901"/>
    <a:srgbClr val="2D5493"/>
    <a:srgbClr val="4979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/>
    <p:restoredTop sz="95645"/>
  </p:normalViewPr>
  <p:slideViewPr>
    <p:cSldViewPr showGuides="1">
      <p:cViewPr>
        <p:scale>
          <a:sx n="100" d="100"/>
          <a:sy n="100" d="100"/>
        </p:scale>
        <p:origin x="-1944" y="-822"/>
      </p:cViewPr>
      <p:guideLst>
        <p:guide orient="horz" pos="1615"/>
        <p:guide pos="29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330450"/>
            <a:ext cx="9144000" cy="2813050"/>
          </a:xfrm>
          <a:prstGeom prst="rect">
            <a:avLst/>
          </a:prstGeom>
          <a:solidFill>
            <a:srgbClr val="216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strike="noStrike" noProof="1"/>
          </a:p>
        </p:txBody>
      </p:sp>
      <p:pic>
        <p:nvPicPr>
          <p:cNvPr id="2052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1500" y="1093788"/>
            <a:ext cx="4083050" cy="402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标题 4"/>
          <p:cNvSpPr txBox="1"/>
          <p:nvPr/>
        </p:nvSpPr>
        <p:spPr bwMode="auto">
          <a:xfrm>
            <a:off x="5949950" y="1093788"/>
            <a:ext cx="31115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9750" b="1" strike="noStrike" noProof="1" smtClean="0">
                <a:solidFill>
                  <a:srgbClr val="2169A7"/>
                </a:solidFill>
                <a:latin typeface="Segoe UI Emoji" pitchFamily="34" charset="0"/>
                <a:ea typeface="宋体" panose="02010600030101010101" pitchFamily="2" charset="-122"/>
                <a:cs typeface="+mn-ea"/>
              </a:rPr>
              <a:t>2017</a:t>
            </a:r>
            <a:endParaRPr lang="zh-CN" altLang="en-US" sz="9750" b="1" strike="noStrike" noProof="1">
              <a:solidFill>
                <a:srgbClr val="2169A7"/>
              </a:solidFill>
              <a:latin typeface="Segoe UI Emoj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228850" y="2585442"/>
            <a:ext cx="4811888" cy="815102"/>
          </a:xfr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87902" y="3429776"/>
            <a:ext cx="5340096" cy="654128"/>
          </a:xfrm>
        </p:spPr>
        <p:txBody>
          <a:bodyPr anchor="ctr">
            <a:normAutofit/>
          </a:bodyPr>
          <a:lstStyle>
            <a:lvl1pPr marL="0" indent="0" algn="r">
              <a:buNone/>
              <a:defRPr sz="33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36CE23-6A48-4B71-BE35-623C397B9E6F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C4E65C0E-7746-4B25-BBE9-E5DDC74B0323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279400"/>
            <a:ext cx="7886699" cy="4324350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B336CE23-6A48-4B71-BE35-623C397B9E6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C4E65C0E-7746-4B25-BBE9-E5DDC74B032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B336CE23-6A48-4B71-BE35-623C397B9E6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4E65C0E-7746-4B25-BBE9-E5DDC74B032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7"/>
          <p:cNvGrpSpPr/>
          <p:nvPr/>
        </p:nvGrpSpPr>
        <p:grpSpPr>
          <a:xfrm>
            <a:off x="1608138" y="1552575"/>
            <a:ext cx="5991225" cy="2038350"/>
            <a:chOff x="2621623" y="2070100"/>
            <a:chExt cx="7988320" cy="2717800"/>
          </a:xfrm>
        </p:grpSpPr>
        <p:sp>
          <p:nvSpPr>
            <p:cNvPr id="18" name="矩形 17"/>
            <p:cNvSpPr/>
            <p:nvPr/>
          </p:nvSpPr>
          <p:spPr>
            <a:xfrm>
              <a:off x="2621623" y="2070100"/>
              <a:ext cx="7988320" cy="2717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395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747035" y="2209800"/>
              <a:ext cx="7737494" cy="2438400"/>
            </a:xfrm>
            <a:prstGeom prst="rect">
              <a:avLst/>
            </a:prstGeom>
            <a:solidFill>
              <a:srgbClr val="2169A7"/>
            </a:soli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395" strike="noStrike" noProof="1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3170238" y="2065338"/>
            <a:ext cx="0" cy="1014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>
            <a:spLocks noChangeAspect="1"/>
          </p:cNvSpPr>
          <p:nvPr/>
        </p:nvSpPr>
        <p:spPr>
          <a:xfrm>
            <a:off x="2298700" y="2220913"/>
            <a:ext cx="819150" cy="7112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05188" y="2551700"/>
            <a:ext cx="2709863" cy="422481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05188" y="3078956"/>
            <a:ext cx="3565779" cy="256887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36CE23-6A48-4B71-BE35-623C397B9E6F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C4E65C0E-7746-4B25-BBE9-E5DDC74B0323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B336CE23-6A48-4B71-BE35-623C397B9E6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4E65C0E-7746-4B25-BBE9-E5DDC74B032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18025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87550"/>
            <a:ext cx="3868340" cy="2654697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18025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87550"/>
            <a:ext cx="3887391" cy="2654697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B336CE23-6A48-4B71-BE35-623C397B9E6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4E65C0E-7746-4B25-BBE9-E5DDC74B032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860425"/>
            <a:ext cx="9144000" cy="3527425"/>
          </a:xfrm>
          <a:prstGeom prst="rect">
            <a:avLst/>
          </a:prstGeom>
          <a:solidFill>
            <a:srgbClr val="216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478838" y="4854575"/>
            <a:ext cx="5667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strike="noStrike" noProof="1">
                <a:solidFill>
                  <a:srgbClr val="A6A6A6"/>
                </a:solidFill>
                <a:latin typeface="Simple-Line-Icons"/>
                <a:ea typeface="宋体" panose="02010600030101010101" pitchFamily="2" charset="-122"/>
                <a:cs typeface="+mn-ea"/>
              </a:rPr>
              <a:t> </a:t>
            </a:r>
            <a:endParaRPr lang="en-US" altLang="zh-CN" sz="1350" strike="noStrike" noProof="1">
              <a:solidFill>
                <a:srgbClr val="A6A6A6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4348"/>
            <a:ext cx="2862822" cy="429425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28950" y="2166652"/>
            <a:ext cx="5677901" cy="994172"/>
          </a:xfrm>
        </p:spPr>
        <p:txBody>
          <a:bodyPr>
            <a:noAutofit/>
          </a:bodyPr>
          <a:lstStyle>
            <a:lvl1pPr>
              <a:defRPr sz="495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z="4950" strike="noStrike" noProof="1" smtClean="0"/>
              <a:t>编辑标题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36CE23-6A48-4B71-BE35-623C397B9E6F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C4E65C0E-7746-4B25-BBE9-E5DDC74B0323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/>
        </p:nvSpPr>
        <p:spPr>
          <a:xfrm>
            <a:off x="0" y="4660900"/>
            <a:ext cx="2427288" cy="4826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strike="noStrike" noProof="1"/>
          </a:p>
        </p:txBody>
      </p:sp>
      <p:sp>
        <p:nvSpPr>
          <p:cNvPr id="6" name="直角三角形 5"/>
          <p:cNvSpPr/>
          <p:nvPr/>
        </p:nvSpPr>
        <p:spPr>
          <a:xfrm flipH="1">
            <a:off x="6735763" y="4660900"/>
            <a:ext cx="2414588" cy="48418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36CE23-6A48-4B71-BE35-623C397B9E6F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C4E65C0E-7746-4B25-BBE9-E5DDC74B0323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342900"/>
            <a:ext cx="3123900" cy="1200150"/>
          </a:xfrm>
        </p:spPr>
        <p:txBody>
          <a:bodyPr anchor="t" anchorCtr="0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B336CE23-6A48-4B71-BE35-623C397B9E6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4E65C0E-7746-4B25-BBE9-E5DDC74B032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45552" y="273844"/>
            <a:ext cx="669798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93458" cy="4358879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B336CE23-6A48-4B71-BE35-623C397B9E6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4E65C0E-7746-4B25-BBE9-E5DDC74B032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36CE23-6A48-4B71-BE35-623C397B9E6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2020/6/15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C4E65C0E-7746-4B25-BBE9-E5DDC74B032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169A7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128963"/>
            <a:ext cx="9144000" cy="1728788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6" name="TextBox 5"/>
          <p:cNvSpPr txBox="1"/>
          <p:nvPr/>
        </p:nvSpPr>
        <p:spPr>
          <a:xfrm>
            <a:off x="1111250" y="1924050"/>
            <a:ext cx="7516813" cy="620713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 algn="ctr"/>
            <a:r>
              <a:rPr lang="zh-CN" altLang="en-US" sz="36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微耕机基本介绍及用户调查</a:t>
            </a:r>
            <a:endParaRPr lang="zh-CN" altLang="en-US" sz="3600" b="1" noProof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8195" name="TextBox 8"/>
          <p:cNvSpPr txBox="1"/>
          <p:nvPr/>
        </p:nvSpPr>
        <p:spPr>
          <a:xfrm>
            <a:off x="2763838" y="3348038"/>
            <a:ext cx="4113212" cy="436562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广东省农业机械试验鉴定站</a:t>
            </a:r>
            <a:endParaRPr lang="en-US" altLang="zh-CN" sz="2400" b="1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TextBox 9"/>
          <p:cNvSpPr txBox="1"/>
          <p:nvPr/>
        </p:nvSpPr>
        <p:spPr>
          <a:xfrm>
            <a:off x="3492500" y="3867150"/>
            <a:ext cx="2374900" cy="458788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林叙彬</a:t>
            </a:r>
          </a:p>
        </p:txBody>
      </p:sp>
      <p:pic>
        <p:nvPicPr>
          <p:cNvPr id="8197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825" y="357188"/>
            <a:ext cx="936625" cy="9667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>
            <a:grpSpLocks noChangeAspect="1"/>
          </p:cNvGrpSpPr>
          <p:nvPr/>
        </p:nvGrpSpPr>
        <p:grpSpPr>
          <a:xfrm>
            <a:off x="3176588" y="1793875"/>
            <a:ext cx="619125" cy="619125"/>
            <a:chOff x="1043608" y="1347614"/>
            <a:chExt cx="1008112" cy="1008112"/>
          </a:xfrm>
        </p:grpSpPr>
        <p:sp>
          <p:nvSpPr>
            <p:cNvPr id="28" name="矩形 27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直接连接符 29"/>
            <p:cNvCxnSpPr>
              <a:stCxn id="28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8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1"/>
          <p:cNvGrpSpPr>
            <a:grpSpLocks noChangeAspect="1"/>
          </p:cNvGrpSpPr>
          <p:nvPr/>
        </p:nvGrpSpPr>
        <p:grpSpPr>
          <a:xfrm>
            <a:off x="3900488" y="1793875"/>
            <a:ext cx="619125" cy="619125"/>
            <a:chOff x="1043608" y="1347614"/>
            <a:chExt cx="1008112" cy="1008112"/>
          </a:xfrm>
        </p:grpSpPr>
        <p:sp>
          <p:nvSpPr>
            <p:cNvPr id="33" name="矩形 32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直接连接符 33"/>
            <p:cNvCxnSpPr>
              <a:stCxn id="33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3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5"/>
          <p:cNvGrpSpPr>
            <a:grpSpLocks noChangeAspect="1"/>
          </p:cNvGrpSpPr>
          <p:nvPr/>
        </p:nvGrpSpPr>
        <p:grpSpPr>
          <a:xfrm>
            <a:off x="4624388" y="1793875"/>
            <a:ext cx="619125" cy="619125"/>
            <a:chOff x="1043608" y="1347614"/>
            <a:chExt cx="1008112" cy="1008112"/>
          </a:xfrm>
        </p:grpSpPr>
        <p:sp>
          <p:nvSpPr>
            <p:cNvPr id="37" name="矩形 36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39"/>
          <p:cNvGrpSpPr>
            <a:grpSpLocks noChangeAspect="1"/>
          </p:cNvGrpSpPr>
          <p:nvPr/>
        </p:nvGrpSpPr>
        <p:grpSpPr>
          <a:xfrm>
            <a:off x="5348288" y="1793875"/>
            <a:ext cx="619125" cy="619125"/>
            <a:chOff x="1043608" y="1347614"/>
            <a:chExt cx="1008112" cy="1008112"/>
          </a:xfrm>
        </p:grpSpPr>
        <p:sp>
          <p:nvSpPr>
            <p:cNvPr id="41" name="矩形 40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直接连接符 41"/>
            <p:cNvCxnSpPr>
              <a:stCxn id="41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1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243165" y="1869307"/>
            <a:ext cx="487148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90181" y="1869307"/>
            <a:ext cx="487130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13683" y="1869307"/>
            <a:ext cx="487130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</a:t>
            </a:r>
          </a:p>
        </p:txBody>
      </p:sp>
      <p:sp>
        <p:nvSpPr>
          <p:cNvPr id="47" name="矩形 46"/>
          <p:cNvSpPr/>
          <p:nvPr/>
        </p:nvSpPr>
        <p:spPr>
          <a:xfrm>
            <a:off x="3967163" y="1870075"/>
            <a:ext cx="487363" cy="4683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43263" y="2787650"/>
            <a:ext cx="2657475" cy="55880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49" name="直接连接符 48"/>
          <p:cNvCxnSpPr>
            <a:stCxn id="41" idx="1"/>
          </p:cNvCxnSpPr>
          <p:nvPr/>
        </p:nvCxnSpPr>
        <p:spPr>
          <a:xfrm>
            <a:off x="3116263" y="2643188"/>
            <a:ext cx="2911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57500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7" y="354488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7" y="421640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19462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19463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7" y="152241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7" y="219233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7" y="287655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19468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8" name="矩形 19"/>
          <p:cNvSpPr/>
          <p:nvPr/>
        </p:nvSpPr>
        <p:spPr>
          <a:xfrm>
            <a:off x="2219325" y="1390650"/>
            <a:ext cx="6248400" cy="3206750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 fontAlgn="base">
              <a:lnSpc>
                <a:spcPct val="120000"/>
              </a:lnSpc>
              <a:buNone/>
            </a:pPr>
            <a:r>
              <a:rPr lang="en-US" altLang="zh-CN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1</a:t>
            </a: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、微耕机的结构主要由三大部分组成：</a:t>
            </a:r>
            <a:endParaRPr lang="zh-CN" altLang="en-US" sz="2000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indent="288290" fontAlgn="base">
              <a:buNone/>
            </a:pP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 </a:t>
            </a:r>
            <a:r>
              <a:rPr lang="en-US" altLang="zh-CN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a.</a:t>
            </a:r>
            <a:r>
              <a:rPr lang="zh-CN" altLang="en-US" sz="2000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动力部分</a:t>
            </a: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：为微耕机提供运动源力的机械（如汽油机、柴油机或电动机）。</a:t>
            </a:r>
            <a:endParaRPr lang="zh-CN" altLang="en-US" sz="2000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indent="288290" fontAlgn="base">
              <a:buNone/>
            </a:pP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 </a:t>
            </a:r>
            <a:r>
              <a:rPr lang="en-US" altLang="zh-CN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b.</a:t>
            </a:r>
            <a:r>
              <a:rPr lang="zh-CN" altLang="en-US" sz="2000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传动部分</a:t>
            </a: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：将动力源输出进行转换和转变的机械结构。</a:t>
            </a:r>
            <a:endParaRPr lang="zh-CN" altLang="en-US" sz="2000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indent="288290" fontAlgn="base">
              <a:buNone/>
            </a:pP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 </a:t>
            </a:r>
            <a:r>
              <a:rPr lang="en-US" altLang="zh-CN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c.</a:t>
            </a:r>
            <a:r>
              <a:rPr lang="zh-CN" altLang="en-US" sz="2000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操作部分</a:t>
            </a: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：控制整机微耕机运行的机构。</a:t>
            </a:r>
            <a:endParaRPr lang="zh-CN" altLang="en-US" sz="2000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buNone/>
            </a:pPr>
            <a:r>
              <a:rPr lang="en-US" altLang="zh-CN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2</a:t>
            </a: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、工作原理：</a:t>
            </a:r>
            <a:endParaRPr lang="zh-CN" altLang="en-US" sz="2000" strike="noStrike" noProof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fontAlgn="base">
              <a:buNone/>
            </a:pP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微耕机是以发动机为动力源，通过离合器或皮带，将力矩传送给变速箱，再通过变速箱变速，将力矩传送到旋耕刀具，由旋耕刀具对土壤进行切割的机械原理。</a:t>
            </a:r>
            <a:endParaRPr lang="zh-CN" altLang="en-US" sz="2000" b="1" strike="noStrike" noProof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微耕机的结构及工作原理</a:t>
            </a:r>
            <a:endParaRPr lang="zh-CN" altLang="en-US" sz="2400" strike="noStrike" noProof="1"/>
          </a:p>
        </p:txBody>
      </p:sp>
      <p:sp>
        <p:nvSpPr>
          <p:cNvPr id="19471" name="TextBox 11"/>
          <p:cNvSpPr txBox="1"/>
          <p:nvPr/>
        </p:nvSpPr>
        <p:spPr>
          <a:xfrm>
            <a:off x="74613" y="3763963"/>
            <a:ext cx="144303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安全操作规程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57500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7" y="354488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7" y="421640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20486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20487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7" y="152241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7" y="219233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7" y="287655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20492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微耕机的结构组成</a:t>
            </a:r>
            <a:endParaRPr lang="zh-CN" altLang="en-US" sz="2400" strike="noStrike" noProof="1"/>
          </a:p>
        </p:txBody>
      </p:sp>
      <p:grpSp>
        <p:nvGrpSpPr>
          <p:cNvPr id="20494" name="组合 8"/>
          <p:cNvGrpSpPr/>
          <p:nvPr/>
        </p:nvGrpSpPr>
        <p:grpSpPr>
          <a:xfrm>
            <a:off x="2365375" y="1403350"/>
            <a:ext cx="6048375" cy="3376613"/>
            <a:chOff x="3724" y="2210"/>
            <a:chExt cx="9526" cy="5317"/>
          </a:xfrm>
        </p:grpSpPr>
        <p:pic>
          <p:nvPicPr>
            <p:cNvPr id="20495" name="图片 16387" descr="327400532523"/>
            <p:cNvPicPr>
              <a:picLocks noChangeAspect="1"/>
            </p:cNvPicPr>
            <p:nvPr/>
          </p:nvPicPr>
          <p:blipFill>
            <a:blip r:embed="rId4" cstate="print"/>
            <a:srcRect l="20299" t="16713" r="8060" b="8078"/>
            <a:stretch>
              <a:fillRect/>
            </a:stretch>
          </p:blipFill>
          <p:spPr>
            <a:xfrm>
              <a:off x="4879" y="2210"/>
              <a:ext cx="6833" cy="45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6" name="圆角矩形标注 16388"/>
            <p:cNvSpPr/>
            <p:nvPr/>
          </p:nvSpPr>
          <p:spPr>
            <a:xfrm>
              <a:off x="11510" y="3537"/>
              <a:ext cx="1740" cy="606"/>
            </a:xfrm>
            <a:prstGeom prst="wedgeRoundRectCallout">
              <a:avLst>
                <a:gd name="adj1" fmla="val -78856"/>
                <a:gd name="adj2" fmla="val -152778"/>
                <a:gd name="adj3" fmla="val 16667"/>
              </a:avLst>
            </a:prstGeom>
            <a:solidFill>
              <a:srgbClr val="FFFF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zh-CN" altLang="en-US" sz="1600">
                  <a:latin typeface="黑体" panose="02010609060101010101" charset="-122"/>
                  <a:ea typeface="黑体" panose="02010609060101010101" charset="-122"/>
                </a:rPr>
                <a:t>操作部分</a:t>
              </a:r>
            </a:p>
          </p:txBody>
        </p:sp>
        <p:sp>
          <p:nvSpPr>
            <p:cNvPr id="20497" name="圆角矩形标注 16389"/>
            <p:cNvSpPr/>
            <p:nvPr/>
          </p:nvSpPr>
          <p:spPr>
            <a:xfrm>
              <a:off x="7629" y="6921"/>
              <a:ext cx="1761" cy="606"/>
            </a:xfrm>
            <a:prstGeom prst="wedgeRoundRectCallout">
              <a:avLst>
                <a:gd name="adj1" fmla="val -56574"/>
                <a:gd name="adj2" fmla="val -202083"/>
                <a:gd name="adj3" fmla="val 16667"/>
              </a:avLst>
            </a:pr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zh-CN" altLang="en-US" sz="1600">
                  <a:latin typeface="黑体" panose="02010609060101010101" charset="-122"/>
                  <a:ea typeface="黑体" panose="02010609060101010101" charset="-122"/>
                </a:rPr>
                <a:t>传动部分</a:t>
              </a:r>
            </a:p>
          </p:txBody>
        </p:sp>
        <p:sp>
          <p:nvSpPr>
            <p:cNvPr id="20498" name="圆角矩形标注 16390"/>
            <p:cNvSpPr/>
            <p:nvPr/>
          </p:nvSpPr>
          <p:spPr>
            <a:xfrm>
              <a:off x="3724" y="2672"/>
              <a:ext cx="1724" cy="606"/>
            </a:xfrm>
            <a:prstGeom prst="wedgeRoundRectCallout">
              <a:avLst>
                <a:gd name="adj1" fmla="val 81667"/>
                <a:gd name="adj2" fmla="val 151736"/>
                <a:gd name="adj3" fmla="val 16667"/>
              </a:avLst>
            </a:prstGeom>
            <a:solidFill>
              <a:srgbClr val="FF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r>
                <a:rPr lang="zh-CN" altLang="en-US" sz="1600">
                  <a:latin typeface="黑体" panose="02010609060101010101" charset="-122"/>
                  <a:ea typeface="黑体" panose="02010609060101010101" charset="-122"/>
                </a:rPr>
                <a:t>动力部分</a:t>
              </a:r>
            </a:p>
          </p:txBody>
        </p:sp>
        <p:sp>
          <p:nvSpPr>
            <p:cNvPr id="20499" name="椭圆 16391"/>
            <p:cNvSpPr/>
            <p:nvPr/>
          </p:nvSpPr>
          <p:spPr>
            <a:xfrm>
              <a:off x="8067" y="2211"/>
              <a:ext cx="3645" cy="161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0" name="椭圆 16392"/>
            <p:cNvSpPr/>
            <p:nvPr/>
          </p:nvSpPr>
          <p:spPr>
            <a:xfrm>
              <a:off x="5448" y="2614"/>
              <a:ext cx="1936" cy="222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1" name="椭圆 16393"/>
            <p:cNvSpPr/>
            <p:nvPr/>
          </p:nvSpPr>
          <p:spPr>
            <a:xfrm>
              <a:off x="6815" y="4144"/>
              <a:ext cx="1478" cy="260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502" name="TextBox 11"/>
          <p:cNvSpPr txBox="1"/>
          <p:nvPr/>
        </p:nvSpPr>
        <p:spPr>
          <a:xfrm>
            <a:off x="74613" y="3763963"/>
            <a:ext cx="144303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安全操作规程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57500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7" y="354488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7" y="421640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21510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21511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7" y="152241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7" y="219233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7" y="287655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11"/>
          <p:cNvSpPr txBox="1"/>
          <p:nvPr/>
        </p:nvSpPr>
        <p:spPr>
          <a:xfrm>
            <a:off x="250825" y="4445000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21516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直连传动机型的微耕机结构</a:t>
            </a:r>
            <a:endParaRPr lang="zh-CN" altLang="en-US" sz="2400" strike="noStrike" noProof="1"/>
          </a:p>
        </p:txBody>
      </p:sp>
      <p:sp>
        <p:nvSpPr>
          <p:cNvPr id="21518" name="矩形 19"/>
          <p:cNvSpPr/>
          <p:nvPr/>
        </p:nvSpPr>
        <p:spPr>
          <a:xfrm>
            <a:off x="2219325" y="1390650"/>
            <a:ext cx="4059238" cy="3390900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发动机与变速箱之间通过法兰盘直接相连，动力通过湿式摩擦离合器或锥面摩擦离合器直接传递到变速箱内，变速箱与行走箱各为一体，变速箱内有主轴、副轴和倒挡轴三种轴，通过拨动主轴、倒挡轴上的双联直齿轮位置，可实现快档、慢档和倒档，再通过两组直锥齿轮换向、减速后将动力输出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73863" y="4075113"/>
            <a:ext cx="1782763" cy="368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直连传动微耕机</a:t>
            </a:r>
            <a:endParaRPr lang="zh-CN" altLang="en-US" noProof="1"/>
          </a:p>
        </p:txBody>
      </p:sp>
      <p:pic>
        <p:nvPicPr>
          <p:cNvPr id="21520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8563" y="1806575"/>
            <a:ext cx="2640012" cy="2179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1" name="TextBox 11"/>
          <p:cNvSpPr txBox="1"/>
          <p:nvPr/>
        </p:nvSpPr>
        <p:spPr>
          <a:xfrm>
            <a:off x="74613" y="3763963"/>
            <a:ext cx="144303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安全操作规程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57500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7" y="354488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7" y="421640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22534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22535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7" y="152241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7" y="219233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7" y="287655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22540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直连传动机型的微耕机结构</a:t>
            </a:r>
            <a:endParaRPr lang="zh-CN" altLang="en-US" sz="2400" strike="noStrike" noProof="1"/>
          </a:p>
        </p:txBody>
      </p:sp>
      <p:grpSp>
        <p:nvGrpSpPr>
          <p:cNvPr id="22542" name="组合 15"/>
          <p:cNvGrpSpPr/>
          <p:nvPr/>
        </p:nvGrpSpPr>
        <p:grpSpPr>
          <a:xfrm>
            <a:off x="2570163" y="1208088"/>
            <a:ext cx="5621337" cy="3524250"/>
            <a:chOff x="1080" y="1165"/>
            <a:chExt cx="11640" cy="8315"/>
          </a:xfrm>
        </p:grpSpPr>
        <p:pic>
          <p:nvPicPr>
            <p:cNvPr id="22543" name="图片 19460" descr="3-2"/>
            <p:cNvPicPr>
              <a:picLocks noChangeAspect="1"/>
            </p:cNvPicPr>
            <p:nvPr/>
          </p:nvPicPr>
          <p:blipFill>
            <a:blip r:embed="rId4" cstate="print"/>
            <a:srcRect l="35910" t="4233" r="29509" b="2646"/>
            <a:stretch>
              <a:fillRect/>
            </a:stretch>
          </p:blipFill>
          <p:spPr>
            <a:xfrm>
              <a:off x="1680" y="1165"/>
              <a:ext cx="4770" cy="807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2544" name="组合 16"/>
            <p:cNvGrpSpPr/>
            <p:nvPr/>
          </p:nvGrpSpPr>
          <p:grpSpPr>
            <a:xfrm>
              <a:off x="1080" y="1680"/>
              <a:ext cx="11640" cy="7800"/>
              <a:chOff x="1080" y="1680"/>
              <a:chExt cx="11640" cy="7800"/>
            </a:xfrm>
          </p:grpSpPr>
          <p:pic>
            <p:nvPicPr>
              <p:cNvPr id="22545" name="图片 17" descr="3-1"/>
              <p:cNvPicPr>
                <a:picLocks noChangeAspect="1"/>
              </p:cNvPicPr>
              <p:nvPr/>
            </p:nvPicPr>
            <p:blipFill>
              <a:blip r:embed="rId5" cstate="print"/>
              <a:srcRect l="36371" t="2823" r="32582" b="1176"/>
              <a:stretch>
                <a:fillRect/>
              </a:stretch>
            </p:blipFill>
            <p:spPr>
              <a:xfrm>
                <a:off x="8705" y="1680"/>
                <a:ext cx="4015" cy="78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46" name="左箭头 18"/>
              <p:cNvSpPr/>
              <p:nvPr/>
            </p:nvSpPr>
            <p:spPr>
              <a:xfrm>
                <a:off x="6000" y="3007"/>
                <a:ext cx="2400" cy="960"/>
              </a:xfrm>
              <a:prstGeom prst="leftArrow">
                <a:avLst>
                  <a:gd name="adj1" fmla="val 50000"/>
                  <a:gd name="adj2" fmla="val 62500"/>
                </a:avLst>
              </a:prstGeom>
              <a:solidFill>
                <a:srgbClr val="FFFF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r>
                  <a:rPr lang="zh-CN" altLang="en-US" sz="1600" b="1">
                    <a:latin typeface="Arial" panose="020B0604020202020204" pitchFamily="34" charset="0"/>
                    <a:ea typeface="宋体" panose="02010600030101010101" pitchFamily="2" charset="-122"/>
                  </a:rPr>
                  <a:t>动力输入</a:t>
                </a:r>
              </a:p>
            </p:txBody>
          </p:sp>
          <p:sp>
            <p:nvSpPr>
              <p:cNvPr id="22547" name="左箭头 19"/>
              <p:cNvSpPr/>
              <p:nvPr/>
            </p:nvSpPr>
            <p:spPr>
              <a:xfrm>
                <a:off x="1080" y="7560"/>
                <a:ext cx="2400" cy="960"/>
              </a:xfrm>
              <a:prstGeom prst="leftArrow">
                <a:avLst>
                  <a:gd name="adj1" fmla="val 50000"/>
                  <a:gd name="adj2" fmla="val 62500"/>
                </a:avLst>
              </a:prstGeom>
              <a:solidFill>
                <a:srgbClr val="00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r>
                  <a:rPr lang="zh-CN" altLang="en-US" sz="1600" b="1">
                    <a:latin typeface="Arial" panose="020B0604020202020204" pitchFamily="34" charset="0"/>
                    <a:ea typeface="宋体" panose="02010600030101010101" pitchFamily="2" charset="-122"/>
                  </a:rPr>
                  <a:t>刀具输入</a:t>
                </a:r>
              </a:p>
            </p:txBody>
          </p:sp>
          <p:sp>
            <p:nvSpPr>
              <p:cNvPr id="22548" name="左箭头 20"/>
              <p:cNvSpPr/>
              <p:nvPr/>
            </p:nvSpPr>
            <p:spPr>
              <a:xfrm flipH="1">
                <a:off x="6000" y="7560"/>
                <a:ext cx="2292" cy="961"/>
              </a:xfrm>
              <a:prstGeom prst="leftArrow">
                <a:avLst>
                  <a:gd name="adj1" fmla="val 50000"/>
                  <a:gd name="adj2" fmla="val 56213"/>
                </a:avLst>
              </a:prstGeom>
              <a:solidFill>
                <a:srgbClr val="00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r>
                  <a:rPr lang="zh-CN" altLang="en-US" sz="1600" b="1">
                    <a:latin typeface="Arial" panose="020B0604020202020204" pitchFamily="34" charset="0"/>
                    <a:ea typeface="宋体" panose="02010600030101010101" pitchFamily="2" charset="-122"/>
                  </a:rPr>
                  <a:t>刀具输入</a:t>
                </a:r>
              </a:p>
            </p:txBody>
          </p:sp>
        </p:grpSp>
      </p:grpSp>
      <p:sp>
        <p:nvSpPr>
          <p:cNvPr id="22549" name="TextBox 11"/>
          <p:cNvSpPr txBox="1"/>
          <p:nvPr/>
        </p:nvSpPr>
        <p:spPr>
          <a:xfrm>
            <a:off x="74613" y="3763963"/>
            <a:ext cx="144303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安全操作规程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57500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7" y="354488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7" y="421640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25606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25607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7" y="152241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7" y="219233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7" y="287655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25612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皮带传动机型的微耕机结构</a:t>
            </a:r>
            <a:endParaRPr lang="zh-CN" altLang="en-US" sz="2400" strike="noStrike" noProof="1"/>
          </a:p>
        </p:txBody>
      </p:sp>
      <p:sp>
        <p:nvSpPr>
          <p:cNvPr id="25614" name="矩形 19"/>
          <p:cNvSpPr/>
          <p:nvPr/>
        </p:nvSpPr>
        <p:spPr>
          <a:xfrm>
            <a:off x="2219325" y="1390650"/>
            <a:ext cx="3214688" cy="3022600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发动机动力通过皮带传递到变速箱，用张紧皮带的方式来实现动力的离合;变速箱体多为整体式结构，其上为变速部分，其下为动力输出部分，动力输出轴部分与变速部分之间一般采用链条传动。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59500" y="3970338"/>
            <a:ext cx="1784350" cy="368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皮带传动微耕机</a:t>
            </a:r>
            <a:endParaRPr lang="zh-CN" altLang="en-US" noProof="1"/>
          </a:p>
        </p:txBody>
      </p:sp>
      <p:pic>
        <p:nvPicPr>
          <p:cNvPr id="25616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2150" y="1543050"/>
            <a:ext cx="2333625" cy="234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7" name="TextBox 11"/>
          <p:cNvSpPr txBox="1"/>
          <p:nvPr/>
        </p:nvSpPr>
        <p:spPr>
          <a:xfrm>
            <a:off x="74613" y="3763963"/>
            <a:ext cx="144303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安全操作规程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57500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7" y="354488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7" y="421640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26630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26631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7" y="152241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7" y="219233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7" y="287655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26636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皮带传动机型的微耕机结构</a:t>
            </a:r>
            <a:endParaRPr lang="zh-CN" altLang="en-US" sz="2400" strike="noStrike" noProof="1"/>
          </a:p>
        </p:txBody>
      </p:sp>
      <p:pic>
        <p:nvPicPr>
          <p:cNvPr id="26638" name="图片 215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9575" y="1330325"/>
            <a:ext cx="4403725" cy="349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9" name="左箭头 19"/>
          <p:cNvSpPr/>
          <p:nvPr/>
        </p:nvSpPr>
        <p:spPr>
          <a:xfrm>
            <a:off x="4086225" y="4092575"/>
            <a:ext cx="1160463" cy="407988"/>
          </a:xfrm>
          <a:prstGeom prst="leftArrow">
            <a:avLst>
              <a:gd name="adj1" fmla="val 50000"/>
              <a:gd name="adj2" fmla="val 62351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刀具输入</a:t>
            </a:r>
          </a:p>
        </p:txBody>
      </p:sp>
      <p:sp>
        <p:nvSpPr>
          <p:cNvPr id="26640" name="左箭头 20"/>
          <p:cNvSpPr/>
          <p:nvPr/>
        </p:nvSpPr>
        <p:spPr>
          <a:xfrm flipH="1">
            <a:off x="6102350" y="4092575"/>
            <a:ext cx="1108075" cy="407988"/>
          </a:xfrm>
          <a:prstGeom prst="leftArrow">
            <a:avLst>
              <a:gd name="adj1" fmla="val 50000"/>
              <a:gd name="adj2" fmla="val 56167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刀具输入</a:t>
            </a:r>
          </a:p>
        </p:txBody>
      </p:sp>
      <p:sp>
        <p:nvSpPr>
          <p:cNvPr id="26641" name="TextBox 11"/>
          <p:cNvSpPr txBox="1"/>
          <p:nvPr/>
        </p:nvSpPr>
        <p:spPr>
          <a:xfrm>
            <a:off x="74613" y="3763963"/>
            <a:ext cx="144303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安全操作规程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>
            <a:grpSpLocks noChangeAspect="1"/>
          </p:cNvGrpSpPr>
          <p:nvPr/>
        </p:nvGrpSpPr>
        <p:grpSpPr>
          <a:xfrm>
            <a:off x="3176588" y="1793875"/>
            <a:ext cx="619125" cy="619125"/>
            <a:chOff x="1043608" y="1347614"/>
            <a:chExt cx="1008112" cy="1008112"/>
          </a:xfrm>
        </p:grpSpPr>
        <p:sp>
          <p:nvSpPr>
            <p:cNvPr id="28" name="矩形 27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直接连接符 29"/>
            <p:cNvCxnSpPr>
              <a:stCxn id="28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8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1"/>
          <p:cNvGrpSpPr>
            <a:grpSpLocks noChangeAspect="1"/>
          </p:cNvGrpSpPr>
          <p:nvPr/>
        </p:nvGrpSpPr>
        <p:grpSpPr>
          <a:xfrm>
            <a:off x="3900488" y="1793875"/>
            <a:ext cx="619125" cy="619125"/>
            <a:chOff x="1043608" y="1347614"/>
            <a:chExt cx="1008112" cy="1008112"/>
          </a:xfrm>
        </p:grpSpPr>
        <p:sp>
          <p:nvSpPr>
            <p:cNvPr id="33" name="矩形 32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直接连接符 33"/>
            <p:cNvCxnSpPr>
              <a:stCxn id="33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3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5"/>
          <p:cNvGrpSpPr>
            <a:grpSpLocks noChangeAspect="1"/>
          </p:cNvGrpSpPr>
          <p:nvPr/>
        </p:nvGrpSpPr>
        <p:grpSpPr>
          <a:xfrm>
            <a:off x="4624388" y="1793875"/>
            <a:ext cx="619125" cy="619125"/>
            <a:chOff x="1043608" y="1347614"/>
            <a:chExt cx="1008112" cy="1008112"/>
          </a:xfrm>
        </p:grpSpPr>
        <p:sp>
          <p:nvSpPr>
            <p:cNvPr id="37" name="矩形 36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39"/>
          <p:cNvGrpSpPr>
            <a:grpSpLocks noChangeAspect="1"/>
          </p:cNvGrpSpPr>
          <p:nvPr/>
        </p:nvGrpSpPr>
        <p:grpSpPr>
          <a:xfrm>
            <a:off x="5348288" y="1793875"/>
            <a:ext cx="619125" cy="619125"/>
            <a:chOff x="1043608" y="1347614"/>
            <a:chExt cx="1008112" cy="1008112"/>
          </a:xfrm>
        </p:grpSpPr>
        <p:sp>
          <p:nvSpPr>
            <p:cNvPr id="41" name="矩形 40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直接连接符 41"/>
            <p:cNvCxnSpPr>
              <a:stCxn id="41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1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243165" y="1869307"/>
            <a:ext cx="487148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90181" y="1869307"/>
            <a:ext cx="487130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13683" y="1869307"/>
            <a:ext cx="487130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</a:t>
            </a:r>
          </a:p>
        </p:txBody>
      </p:sp>
      <p:sp>
        <p:nvSpPr>
          <p:cNvPr id="47" name="矩形 46"/>
          <p:cNvSpPr/>
          <p:nvPr/>
        </p:nvSpPr>
        <p:spPr>
          <a:xfrm>
            <a:off x="3967163" y="1870075"/>
            <a:ext cx="487363" cy="4683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43263" y="2787650"/>
            <a:ext cx="2657475" cy="55880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49" name="直接连接符 48"/>
          <p:cNvCxnSpPr>
            <a:stCxn id="41" idx="1"/>
          </p:cNvCxnSpPr>
          <p:nvPr/>
        </p:nvCxnSpPr>
        <p:spPr>
          <a:xfrm>
            <a:off x="3116263" y="2643188"/>
            <a:ext cx="2911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0" y="3565525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30726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30727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30728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30733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4" name="矩形 19"/>
          <p:cNvSpPr/>
          <p:nvPr/>
        </p:nvSpPr>
        <p:spPr>
          <a:xfrm>
            <a:off x="2219325" y="1390650"/>
            <a:ext cx="6248400" cy="3390900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1、微耕机操作人员必须经过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专业培训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或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熟读该机说明书后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方可操作，不熟悉该机操作方法的人员严禁操作。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2、微耕机操作人员应特别注意机器上的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安全警示标志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，仔细阅读标志的内容，并明示其他操作者。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3、微耕机操作人员要注意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防止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被运动部件缠绕而造成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伤害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，要检查所有外露旋转件是否已被很好地防护起来。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4、微耕机操作人员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严禁疲劳工作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，以免发生事故。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5、每次工作前必须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检查发动机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以及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传动箱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润滑油是否充足。</a:t>
            </a:r>
          </a:p>
        </p:txBody>
      </p:sp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微耕机安全操作规程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0" y="3565525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31750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31751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31752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31757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8" name="矩形 19"/>
          <p:cNvSpPr/>
          <p:nvPr/>
        </p:nvSpPr>
        <p:spPr>
          <a:xfrm>
            <a:off x="2219325" y="1390650"/>
            <a:ext cx="6248400" cy="2652713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6、使用前必须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检查各部件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及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传动箱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发动机螺栓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是否有松动、脱落现象。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7、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检查各操作部件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（位）是否灵活有效。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8、安装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耕刀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时，必须确认左右对称，工作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刃面朝前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，否则无法正常使用。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9、发动机启动前必须检查离合器是否在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分离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位置，变速杆是否放到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空档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位置。</a:t>
            </a:r>
          </a:p>
        </p:txBody>
      </p:sp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微耕机安全操作规程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611188" y="533400"/>
            <a:ext cx="914400" cy="914400"/>
          </a:xfrm>
          <a:prstGeom prst="round2DiagRect">
            <a:avLst>
              <a:gd name="adj1" fmla="val 4948"/>
              <a:gd name="adj2" fmla="val 0"/>
            </a:avLst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1603375" y="1543050"/>
            <a:ext cx="292100" cy="290513"/>
          </a:xfrm>
          <a:prstGeom prst="round2DiagRect">
            <a:avLst>
              <a:gd name="adj1" fmla="val 4948"/>
              <a:gd name="adj2" fmla="val 0"/>
            </a:avLst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1144588" y="1543050"/>
            <a:ext cx="381000" cy="381000"/>
          </a:xfrm>
          <a:prstGeom prst="round2DiagRect">
            <a:avLst>
              <a:gd name="adj1" fmla="val 4948"/>
              <a:gd name="adj2" fmla="val 0"/>
            </a:avLst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对角圆角矩形 3"/>
          <p:cNvSpPr/>
          <p:nvPr/>
        </p:nvSpPr>
        <p:spPr>
          <a:xfrm>
            <a:off x="1603375" y="1066800"/>
            <a:ext cx="381000" cy="381000"/>
          </a:xfrm>
          <a:prstGeom prst="round2DiagRect">
            <a:avLst>
              <a:gd name="adj1" fmla="val 4948"/>
              <a:gd name="adj2" fmla="val 0"/>
            </a:avLst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188" y="758825"/>
            <a:ext cx="914400" cy="376238"/>
          </a:xfrm>
          <a:prstGeom prst="rect">
            <a:avLst/>
          </a:prstGeom>
          <a:noFill/>
        </p:spPr>
        <p:txBody>
          <a:bodyPr lIns="68562" tIns="34281" rIns="68562" bIns="34281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 录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36050" y="0"/>
            <a:ext cx="107950" cy="5143500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剪去对角的矩形 8"/>
          <p:cNvSpPr/>
          <p:nvPr/>
        </p:nvSpPr>
        <p:spPr>
          <a:xfrm>
            <a:off x="3276600" y="1168400"/>
            <a:ext cx="3808413" cy="503238"/>
          </a:xfrm>
          <a:prstGeom prst="snip2DiagRect">
            <a:avLst>
              <a:gd name="adj1" fmla="val 0"/>
              <a:gd name="adj2" fmla="val 13832"/>
            </a:avLst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3563938" y="1131888"/>
            <a:ext cx="323850" cy="576263"/>
          </a:xfrm>
          <a:prstGeom prst="parallelogram">
            <a:avLst>
              <a:gd name="adj" fmla="val 3773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剪去对角的矩形 23"/>
          <p:cNvSpPr/>
          <p:nvPr/>
        </p:nvSpPr>
        <p:spPr>
          <a:xfrm>
            <a:off x="3276600" y="1966913"/>
            <a:ext cx="3808413" cy="503238"/>
          </a:xfrm>
          <a:prstGeom prst="snip2DiagRect">
            <a:avLst>
              <a:gd name="adj1" fmla="val 0"/>
              <a:gd name="adj2" fmla="val 13832"/>
            </a:avLst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平行四边形 24"/>
          <p:cNvSpPr/>
          <p:nvPr/>
        </p:nvSpPr>
        <p:spPr>
          <a:xfrm>
            <a:off x="3563938" y="1930400"/>
            <a:ext cx="323850" cy="576263"/>
          </a:xfrm>
          <a:prstGeom prst="parallelogram">
            <a:avLst>
              <a:gd name="adj" fmla="val 3773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剪去对角的矩形 26"/>
          <p:cNvSpPr/>
          <p:nvPr/>
        </p:nvSpPr>
        <p:spPr>
          <a:xfrm>
            <a:off x="3276600" y="2752725"/>
            <a:ext cx="3808413" cy="503238"/>
          </a:xfrm>
          <a:prstGeom prst="snip2DiagRect">
            <a:avLst>
              <a:gd name="adj1" fmla="val 0"/>
              <a:gd name="adj2" fmla="val 13832"/>
            </a:avLst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3563938" y="2716213"/>
            <a:ext cx="323850" cy="576263"/>
          </a:xfrm>
          <a:prstGeom prst="parallelogram">
            <a:avLst>
              <a:gd name="adj" fmla="val 3773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剪去对角的矩形 29"/>
          <p:cNvSpPr/>
          <p:nvPr/>
        </p:nvSpPr>
        <p:spPr>
          <a:xfrm>
            <a:off x="3276600" y="3544888"/>
            <a:ext cx="3808413" cy="503238"/>
          </a:xfrm>
          <a:prstGeom prst="snip2DiagRect">
            <a:avLst>
              <a:gd name="adj1" fmla="val 0"/>
              <a:gd name="adj2" fmla="val 13832"/>
            </a:avLst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平行四边形 30"/>
          <p:cNvSpPr/>
          <p:nvPr/>
        </p:nvSpPr>
        <p:spPr>
          <a:xfrm>
            <a:off x="3563938" y="3508375"/>
            <a:ext cx="323850" cy="576263"/>
          </a:xfrm>
          <a:prstGeom prst="parallelogram">
            <a:avLst>
              <a:gd name="adj" fmla="val 3773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31" name="TextBox 32"/>
          <p:cNvSpPr txBox="1"/>
          <p:nvPr/>
        </p:nvSpPr>
        <p:spPr>
          <a:xfrm>
            <a:off x="3276600" y="1231900"/>
            <a:ext cx="381000" cy="376238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9232" name="TextBox 33"/>
          <p:cNvSpPr txBox="1"/>
          <p:nvPr/>
        </p:nvSpPr>
        <p:spPr>
          <a:xfrm>
            <a:off x="3276600" y="2030413"/>
            <a:ext cx="381000" cy="376237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233" name="TextBox 34"/>
          <p:cNvSpPr txBox="1"/>
          <p:nvPr/>
        </p:nvSpPr>
        <p:spPr>
          <a:xfrm>
            <a:off x="3276600" y="2816225"/>
            <a:ext cx="381000" cy="376238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9234" name="TextBox 35"/>
          <p:cNvSpPr txBox="1"/>
          <p:nvPr/>
        </p:nvSpPr>
        <p:spPr>
          <a:xfrm>
            <a:off x="3276600" y="3608388"/>
            <a:ext cx="381000" cy="376237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9235" name="TextBox 37"/>
          <p:cNvSpPr txBox="1"/>
          <p:nvPr/>
        </p:nvSpPr>
        <p:spPr>
          <a:xfrm>
            <a:off x="4492625" y="1233488"/>
            <a:ext cx="1808163" cy="37465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  <a:endParaRPr lang="en-US" altLang="zh-CN" sz="2000" b="1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6" name="TextBox 38"/>
          <p:cNvSpPr txBox="1"/>
          <p:nvPr/>
        </p:nvSpPr>
        <p:spPr>
          <a:xfrm>
            <a:off x="4492625" y="2033588"/>
            <a:ext cx="1808163" cy="37465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微耕机</a:t>
            </a:r>
            <a:r>
              <a:rPr lang="zh-CN" altLang="en-US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</a:p>
        </p:txBody>
      </p:sp>
      <p:sp>
        <p:nvSpPr>
          <p:cNvPr id="9237" name="TextBox 39"/>
          <p:cNvSpPr txBox="1"/>
          <p:nvPr/>
        </p:nvSpPr>
        <p:spPr>
          <a:xfrm>
            <a:off x="4492625" y="2795588"/>
            <a:ext cx="1808163" cy="37465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微耕机</a:t>
            </a:r>
            <a:r>
              <a:rPr lang="zh-CN" altLang="en-US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</a:p>
        </p:txBody>
      </p:sp>
      <p:sp>
        <p:nvSpPr>
          <p:cNvPr id="9238" name="TextBox 40"/>
          <p:cNvSpPr txBox="1"/>
          <p:nvPr/>
        </p:nvSpPr>
        <p:spPr>
          <a:xfrm>
            <a:off x="4492625" y="3589338"/>
            <a:ext cx="1808163" cy="37465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sp>
        <p:nvSpPr>
          <p:cNvPr id="5" name="剪去对角的矩形 29"/>
          <p:cNvSpPr/>
          <p:nvPr/>
        </p:nvSpPr>
        <p:spPr>
          <a:xfrm>
            <a:off x="3284538" y="4337050"/>
            <a:ext cx="3808413" cy="503238"/>
          </a:xfrm>
          <a:prstGeom prst="snip2DiagRect">
            <a:avLst>
              <a:gd name="adj1" fmla="val 0"/>
              <a:gd name="adj2" fmla="val 13832"/>
            </a:avLst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平行四边形 30"/>
          <p:cNvSpPr/>
          <p:nvPr/>
        </p:nvSpPr>
        <p:spPr>
          <a:xfrm>
            <a:off x="3571875" y="4300538"/>
            <a:ext cx="323850" cy="576263"/>
          </a:xfrm>
          <a:prstGeom prst="parallelogram">
            <a:avLst>
              <a:gd name="adj" fmla="val 3773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41" name="TextBox 35"/>
          <p:cNvSpPr txBox="1"/>
          <p:nvPr/>
        </p:nvSpPr>
        <p:spPr>
          <a:xfrm>
            <a:off x="3284538" y="4400550"/>
            <a:ext cx="381000" cy="376238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9242" name="TextBox 40"/>
          <p:cNvSpPr txBox="1"/>
          <p:nvPr/>
        </p:nvSpPr>
        <p:spPr>
          <a:xfrm>
            <a:off x="4500563" y="4381500"/>
            <a:ext cx="1808162" cy="37465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0" y="3565525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32774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32775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32776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32781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2" name="矩形 19"/>
          <p:cNvSpPr/>
          <p:nvPr/>
        </p:nvSpPr>
        <p:spPr>
          <a:xfrm>
            <a:off x="2219325" y="1390650"/>
            <a:ext cx="6248400" cy="3022600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10、为确保发动机正常工作，延长其使用寿命，发动机发动后必须空负荷运转，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热车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5至10分钟后方可工作，开始工作前1至2小时内最好不要高转速及重负荷工作。若发动机发动时出现飞车现象，应迅速切断供油或堵塞进气道使发动机立即熄火。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11、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阻力杆高度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要根据工作情况随时调整，保持机身水平位置，以防因发动机倾斜过度，致使发动机润滑不佳而损坏。</a:t>
            </a:r>
          </a:p>
        </p:txBody>
      </p:sp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微耕机安全操作规程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0" y="3565525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33798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33799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33800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33805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6" name="矩形 19"/>
          <p:cNvSpPr/>
          <p:nvPr/>
        </p:nvSpPr>
        <p:spPr>
          <a:xfrm>
            <a:off x="2219325" y="1390650"/>
            <a:ext cx="6248400" cy="3022600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12、作业过程中应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禁止碰摸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各类旋转刀具，避免扎伤，并远离排气管高温区，小心烫伤。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13、在更换刀具、清除杂草及检查维修时，必须在发动机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停止运转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后方能进行。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14、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严禁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用任何方式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提高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该机作业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速度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15、发动机的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转速、功率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等各部分在实验台上已调整正常，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严禁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随意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调整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16、机器无照明装置，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严禁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夜间作业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微耕机安全操作规程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0" y="3565525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34822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34823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34824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8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34829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30" name="矩形 19"/>
          <p:cNvSpPr/>
          <p:nvPr/>
        </p:nvSpPr>
        <p:spPr>
          <a:xfrm>
            <a:off x="2219325" y="1390650"/>
            <a:ext cx="6248400" cy="3022600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17、微耕机在田间地角、沟、穴、渠等附近作业要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低速行驶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18、添加油料时应停机并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避开火种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19、在斜坡区域作业要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注意机器平衡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，可沿坡度方向作业，坡度应小于25度。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20、机器运转时，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严禁靠近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或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触摸旋转部件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，以免发生意外。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21、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严禁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微耕机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挂斗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微耕机安全操作规程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>
            <a:grpSpLocks noChangeAspect="1"/>
          </p:cNvGrpSpPr>
          <p:nvPr/>
        </p:nvGrpSpPr>
        <p:grpSpPr>
          <a:xfrm>
            <a:off x="3176588" y="1793875"/>
            <a:ext cx="619125" cy="619125"/>
            <a:chOff x="1043608" y="1347614"/>
            <a:chExt cx="1008112" cy="1008112"/>
          </a:xfrm>
        </p:grpSpPr>
        <p:sp>
          <p:nvSpPr>
            <p:cNvPr id="28" name="矩形 27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直接连接符 29"/>
            <p:cNvCxnSpPr>
              <a:stCxn id="28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8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1"/>
          <p:cNvGrpSpPr>
            <a:grpSpLocks noChangeAspect="1"/>
          </p:cNvGrpSpPr>
          <p:nvPr/>
        </p:nvGrpSpPr>
        <p:grpSpPr>
          <a:xfrm>
            <a:off x="3900488" y="1793875"/>
            <a:ext cx="619125" cy="619125"/>
            <a:chOff x="1043608" y="1347614"/>
            <a:chExt cx="1008112" cy="1008112"/>
          </a:xfrm>
        </p:grpSpPr>
        <p:sp>
          <p:nvSpPr>
            <p:cNvPr id="33" name="矩形 32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直接连接符 33"/>
            <p:cNvCxnSpPr>
              <a:stCxn id="33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3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5"/>
          <p:cNvGrpSpPr>
            <a:grpSpLocks noChangeAspect="1"/>
          </p:cNvGrpSpPr>
          <p:nvPr/>
        </p:nvGrpSpPr>
        <p:grpSpPr>
          <a:xfrm>
            <a:off x="4624388" y="1793875"/>
            <a:ext cx="619125" cy="619125"/>
            <a:chOff x="1043608" y="1347614"/>
            <a:chExt cx="1008112" cy="1008112"/>
          </a:xfrm>
        </p:grpSpPr>
        <p:sp>
          <p:nvSpPr>
            <p:cNvPr id="37" name="矩形 36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39"/>
          <p:cNvGrpSpPr>
            <a:grpSpLocks noChangeAspect="1"/>
          </p:cNvGrpSpPr>
          <p:nvPr/>
        </p:nvGrpSpPr>
        <p:grpSpPr>
          <a:xfrm>
            <a:off x="5348288" y="1793875"/>
            <a:ext cx="619125" cy="619125"/>
            <a:chOff x="1043608" y="1347614"/>
            <a:chExt cx="1008112" cy="1008112"/>
          </a:xfrm>
        </p:grpSpPr>
        <p:sp>
          <p:nvSpPr>
            <p:cNvPr id="41" name="矩形 40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直接连接符 41"/>
            <p:cNvCxnSpPr>
              <a:stCxn id="41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1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243165" y="1869307"/>
            <a:ext cx="487148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90181" y="1869307"/>
            <a:ext cx="487130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13683" y="1869307"/>
            <a:ext cx="487130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</a:t>
            </a:r>
          </a:p>
        </p:txBody>
      </p:sp>
      <p:sp>
        <p:nvSpPr>
          <p:cNvPr id="47" name="矩形 46"/>
          <p:cNvSpPr/>
          <p:nvPr/>
        </p:nvSpPr>
        <p:spPr>
          <a:xfrm>
            <a:off x="3967163" y="1870075"/>
            <a:ext cx="487363" cy="4683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43263" y="2787650"/>
            <a:ext cx="2657475" cy="55880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cxnSp>
        <p:nvCxnSpPr>
          <p:cNvPr id="49" name="直接连接符 48"/>
          <p:cNvCxnSpPr>
            <a:stCxn id="41" idx="1"/>
          </p:cNvCxnSpPr>
          <p:nvPr/>
        </p:nvCxnSpPr>
        <p:spPr>
          <a:xfrm>
            <a:off x="3116263" y="2643188"/>
            <a:ext cx="2911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306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9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36870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36871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36872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36877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微耕机用户调查内容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2232025" y="1536700"/>
          <a:ext cx="6235700" cy="1706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038"/>
                <a:gridCol w="862012"/>
                <a:gridCol w="976313"/>
                <a:gridCol w="509587"/>
                <a:gridCol w="835025"/>
                <a:gridCol w="450533"/>
                <a:gridCol w="606742"/>
                <a:gridCol w="415925"/>
                <a:gridCol w="242888"/>
                <a:gridCol w="909637"/>
              </a:tblGrid>
              <a:tr h="41148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用户情况</a:t>
                      </a:r>
                      <a:r>
                        <a:rPr lang="en-US" altLang="zh-CN" sz="1000" b="0">
                          <a:latin typeface="+mj-ea"/>
                          <a:ea typeface="+mj-ea"/>
                        </a:rPr>
                        <a:t> </a:t>
                      </a:r>
                      <a:endParaRPr lang="en-US" altLang="zh-CN" sz="1000" b="0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姓名</a:t>
                      </a: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组织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微耕机操作年限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地    址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联系电话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培训情况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未培训</a:t>
                      </a: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     </a:t>
                      </a: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上机前培训</a:t>
                      </a: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     </a:t>
                      </a: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专业培训</a:t>
                      </a: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产品情况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型号名称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生产企业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购机日期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总作业时间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小时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总作业量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亩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结构型式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前置</a:t>
                      </a:r>
                      <a:r>
                        <a:rPr lang="en-US" altLang="zh-CN" sz="900" b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后置</a:t>
                      </a:r>
                      <a:r>
                        <a:rPr lang="en-US" altLang="zh-CN" sz="900" b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手持</a:t>
                      </a:r>
                      <a:r>
                        <a:rPr lang="en-US" altLang="zh-CN" sz="900" b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出厂编号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是否看过和看懂使用说明书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是</a:t>
                      </a: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否</a:t>
                      </a: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看不懂</a:t>
                      </a: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维护保养情况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好</a:t>
                      </a: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中</a:t>
                      </a: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差</a:t>
                      </a:r>
                      <a:r>
                        <a:rPr lang="en-US" altLang="zh-CN" sz="900" b="0"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92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7650" y="3340100"/>
            <a:ext cx="4737100" cy="15049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306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37894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37895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37896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3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37901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微耕机用户调查内容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2232025" y="1520825"/>
          <a:ext cx="6235700" cy="1362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038"/>
                <a:gridCol w="862012"/>
                <a:gridCol w="565150"/>
                <a:gridCol w="927101"/>
                <a:gridCol w="1884363"/>
                <a:gridCol w="1570037"/>
              </a:tblGrid>
              <a:tr h="28321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n-ea"/>
                          <a:cs typeface="宋体" panose="02010600030101010101" pitchFamily="2" charset="-122"/>
                        </a:rPr>
                        <a:t>安全性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</a:t>
                      </a: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安全操作标识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有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  </a:t>
                      </a: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无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危险部位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有无设置</a:t>
                      </a: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安全标志</a:t>
                      </a:r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外露旋转件、动力传动部件、发动机排气部件等是否有防护装置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有无手离停装置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实地调查时，应启动微耕机，检查手离即停装置是否有效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否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是否发生过安全事故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伤损程度、地点和原因：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安全性评价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一般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圆角矩形标注 10"/>
          <p:cNvSpPr/>
          <p:nvPr/>
        </p:nvSpPr>
        <p:spPr>
          <a:xfrm>
            <a:off x="2551113" y="3013075"/>
            <a:ext cx="1846263" cy="465138"/>
          </a:xfrm>
          <a:prstGeom prst="wedgeRoundRectCallout">
            <a:avLst>
              <a:gd name="adj1" fmla="val -2416"/>
              <a:gd name="adj2" fmla="val -323174"/>
              <a:gd name="adj3" fmla="val 16667"/>
            </a:avLst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200" strike="noStrike" noProof="1">
                <a:solidFill>
                  <a:schemeClr val="tx1"/>
                </a:solidFill>
              </a:rPr>
              <a:t>挡位、油门、离合、转向等操作机构的标识</a:t>
            </a:r>
          </a:p>
        </p:txBody>
      </p:sp>
      <p:pic>
        <p:nvPicPr>
          <p:cNvPr id="37939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0463" y="3013075"/>
            <a:ext cx="2136775" cy="157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圆角矩形标注 12"/>
          <p:cNvSpPr/>
          <p:nvPr/>
        </p:nvSpPr>
        <p:spPr>
          <a:xfrm>
            <a:off x="4802188" y="3013075"/>
            <a:ext cx="1093788" cy="465138"/>
          </a:xfrm>
          <a:prstGeom prst="wedgeRoundRectCallout">
            <a:avLst>
              <a:gd name="adj1" fmla="val 19462"/>
              <a:gd name="adj2" fmla="val -323993"/>
              <a:gd name="adj3" fmla="val 16667"/>
            </a:avLst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1200" strike="noStrike" noProof="1">
                <a:solidFill>
                  <a:schemeClr val="tx1"/>
                </a:solidFill>
                <a:sym typeface="+mn-ea"/>
              </a:rPr>
              <a:t>旋耕刀、排气管等部位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6372225" y="1708150"/>
            <a:ext cx="1008063" cy="1368425"/>
          </a:xfrm>
          <a:prstGeom prst="straightConnector1">
            <a:avLst/>
          </a:prstGeom>
          <a:ln w="38100" cmpd="sng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306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38918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38919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38920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38925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微耕机用户调查内容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2232025" y="1520825"/>
          <a:ext cx="6235700" cy="1362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038"/>
                <a:gridCol w="862012"/>
                <a:gridCol w="565150"/>
                <a:gridCol w="927101"/>
                <a:gridCol w="1884363"/>
                <a:gridCol w="1570037"/>
              </a:tblGrid>
              <a:tr h="28321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n-ea"/>
                          <a:cs typeface="宋体" panose="02010600030101010101" pitchFamily="2" charset="-122"/>
                        </a:rPr>
                        <a:t>安全性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有无安全操作标识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有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  </a:t>
                      </a: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无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危险部位有无设置安全标志</a:t>
                      </a:r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外露旋转件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、动力传动部件、发动机排气部件等是否有防护装置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有无手离停装置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实地调查时，应启动微耕机，检查手离即停装置是否有效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否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是否发生过安全事故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伤损程度、地点和原因：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安全性评价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一般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62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1975" y="3046413"/>
            <a:ext cx="1943100" cy="1817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3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0338" y="3048000"/>
            <a:ext cx="1957387" cy="181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4" name="图片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9325" y="3048000"/>
            <a:ext cx="1933575" cy="181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圆角矩形标注 19"/>
          <p:cNvSpPr/>
          <p:nvPr/>
        </p:nvSpPr>
        <p:spPr>
          <a:xfrm>
            <a:off x="2762250" y="4083050"/>
            <a:ext cx="1341438" cy="504825"/>
          </a:xfrm>
          <a:prstGeom prst="wedgeRoundRectCallout">
            <a:avLst>
              <a:gd name="adj1" fmla="val 30785"/>
              <a:gd name="adj2" fmla="val -440050"/>
              <a:gd name="adj3" fmla="val 16667"/>
            </a:avLst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圆角矩形标注 21"/>
          <p:cNvSpPr/>
          <p:nvPr/>
        </p:nvSpPr>
        <p:spPr>
          <a:xfrm>
            <a:off x="4870450" y="4102100"/>
            <a:ext cx="985838" cy="504825"/>
          </a:xfrm>
          <a:prstGeom prst="wedgeRoundRectCallout">
            <a:avLst>
              <a:gd name="adj1" fmla="val -141881"/>
              <a:gd name="adj2" fmla="val -443828"/>
              <a:gd name="adj3" fmla="val 16667"/>
            </a:avLst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圆角矩形标注 22"/>
          <p:cNvSpPr/>
          <p:nvPr/>
        </p:nvSpPr>
        <p:spPr>
          <a:xfrm>
            <a:off x="6902450" y="3873500"/>
            <a:ext cx="985838" cy="504825"/>
          </a:xfrm>
          <a:prstGeom prst="wedgeRoundRectCallout">
            <a:avLst>
              <a:gd name="adj1" fmla="val -335180"/>
              <a:gd name="adj2" fmla="val -412342"/>
              <a:gd name="adj3" fmla="val 16667"/>
            </a:avLst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306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40966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40967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40968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2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40973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微耕机用户调查内容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2232025" y="1520825"/>
          <a:ext cx="6235700" cy="1362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038"/>
                <a:gridCol w="862012"/>
                <a:gridCol w="565150"/>
                <a:gridCol w="927101"/>
                <a:gridCol w="1884363"/>
                <a:gridCol w="1570037"/>
              </a:tblGrid>
              <a:tr h="28321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n-ea"/>
                          <a:cs typeface="宋体" panose="02010600030101010101" pitchFamily="2" charset="-122"/>
                        </a:rPr>
                        <a:t>安全性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有无安全操作标识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有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  </a:t>
                      </a: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无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危险部位有无设置安全标志</a:t>
                      </a:r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外露旋转件、</a:t>
                      </a: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动力传动部件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发动机排气部件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等是否有防护装置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有无手离停装置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实地调查时，应启动微耕机，检查手离即停装置是否有效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否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是否发生过安全事故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伤损程度、地点和原因：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安全性评价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一般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10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2150" y="3055938"/>
            <a:ext cx="1943100" cy="1817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圆角矩形标注 19"/>
          <p:cNvSpPr/>
          <p:nvPr/>
        </p:nvSpPr>
        <p:spPr>
          <a:xfrm>
            <a:off x="3721100" y="3873500"/>
            <a:ext cx="719138" cy="371475"/>
          </a:xfrm>
          <a:prstGeom prst="wedgeRoundRectCallout">
            <a:avLst>
              <a:gd name="adj1" fmla="val 78533"/>
              <a:gd name="adj2" fmla="val -525684"/>
              <a:gd name="adj3" fmla="val 16667"/>
            </a:avLst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41012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8650" y="3076575"/>
            <a:ext cx="1890713" cy="1827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圆角矩形标注 22"/>
          <p:cNvSpPr/>
          <p:nvPr/>
        </p:nvSpPr>
        <p:spPr>
          <a:xfrm>
            <a:off x="6089650" y="3681413"/>
            <a:ext cx="357188" cy="327025"/>
          </a:xfrm>
          <a:prstGeom prst="wedgeRoundRectCallout">
            <a:avLst>
              <a:gd name="adj1" fmla="val -209219"/>
              <a:gd name="adj2" fmla="val -528834"/>
              <a:gd name="adj3" fmla="val 16667"/>
            </a:avLst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306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41990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41991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41992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6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41997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微耕机用户调查内容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2232025" y="1520825"/>
          <a:ext cx="6235700" cy="1362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038"/>
                <a:gridCol w="862012"/>
                <a:gridCol w="565150"/>
                <a:gridCol w="927101"/>
                <a:gridCol w="1884363"/>
                <a:gridCol w="1570037"/>
              </a:tblGrid>
              <a:tr h="28321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n-ea"/>
                          <a:cs typeface="宋体" panose="02010600030101010101" pitchFamily="2" charset="-122"/>
                        </a:rPr>
                        <a:t>安全性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有无安全操作标识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有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  </a:t>
                      </a: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无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危险部位有无设置安全标志</a:t>
                      </a:r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外露旋转件、动力传动部件、发动机排气部件等是否有防护装置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无手离即停装置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实地调查时，应启动微耕机，检查手离即停装置是否有效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否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是否发生过安全事故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伤损程度、地点和原因：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安全性评价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一般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2034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1663" y="2987675"/>
            <a:ext cx="1798637" cy="170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35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5100" y="3041650"/>
            <a:ext cx="1820863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36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70300" y="3041650"/>
            <a:ext cx="1625600" cy="160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圆角矩形标注 11"/>
          <p:cNvSpPr/>
          <p:nvPr/>
        </p:nvSpPr>
        <p:spPr>
          <a:xfrm>
            <a:off x="3302635" y="3041650"/>
            <a:ext cx="302895" cy="283845"/>
          </a:xfrm>
          <a:prstGeom prst="wedgeRoundRectCallout">
            <a:avLst>
              <a:gd name="adj1" fmla="val 99056"/>
              <a:gd name="adj2" fmla="val -307718"/>
              <a:gd name="adj3" fmla="val 16667"/>
            </a:avLst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圆角矩形标注 18"/>
          <p:cNvSpPr/>
          <p:nvPr/>
        </p:nvSpPr>
        <p:spPr>
          <a:xfrm>
            <a:off x="4956175" y="3041650"/>
            <a:ext cx="339725" cy="281305"/>
          </a:xfrm>
          <a:prstGeom prst="wedgeRoundRectCallout">
            <a:avLst>
              <a:gd name="adj1" fmla="val -315981"/>
              <a:gd name="adj2" fmla="val -314785"/>
              <a:gd name="adj3" fmla="val 16667"/>
            </a:avLst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42039" name="图片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65963" y="2987675"/>
            <a:ext cx="1641475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6609080" y="3030855"/>
            <a:ext cx="328295" cy="292100"/>
          </a:xfrm>
          <a:prstGeom prst="wedgeRoundRectCallout">
            <a:avLst>
              <a:gd name="adj1" fmla="val -767794"/>
              <a:gd name="adj2" fmla="val -312608"/>
              <a:gd name="adj3" fmla="val 16667"/>
            </a:avLst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圆角矩形标注 5"/>
          <p:cNvSpPr/>
          <p:nvPr/>
        </p:nvSpPr>
        <p:spPr>
          <a:xfrm>
            <a:off x="7066280" y="2988310"/>
            <a:ext cx="320675" cy="283210"/>
          </a:xfrm>
          <a:prstGeom prst="wedgeRoundRectCallout">
            <a:avLst>
              <a:gd name="adj1" fmla="val -837524"/>
              <a:gd name="adj2" fmla="val -318609"/>
              <a:gd name="adj3" fmla="val 16667"/>
            </a:avLst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306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43014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43015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43016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0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43021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微耕机用户调查内容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2232025" y="1520825"/>
          <a:ext cx="6235700" cy="1362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038"/>
                <a:gridCol w="862012"/>
                <a:gridCol w="565150"/>
                <a:gridCol w="927101"/>
                <a:gridCol w="1884363"/>
                <a:gridCol w="1570037"/>
              </a:tblGrid>
              <a:tr h="28321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n-ea"/>
                          <a:cs typeface="宋体" panose="02010600030101010101" pitchFamily="2" charset="-122"/>
                        </a:rPr>
                        <a:t>安全性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有无安全操作标识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有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  </a:t>
                      </a: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无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危险部位有无设置安全标志</a:t>
                      </a:r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外露旋转件、动力传动部件、发动机排气部件等是否有防护装置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有无手离停装置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实地调查时，应启动微耕机，检查</a:t>
                      </a: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手离即停装置是否有效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否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是否发生过安全事故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伤损程度、地点和原因：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安全性评价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一般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058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9325" y="3554413"/>
            <a:ext cx="6326188" cy="44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59" name="文本框 8"/>
          <p:cNvSpPr txBox="1"/>
          <p:nvPr/>
        </p:nvSpPr>
        <p:spPr>
          <a:xfrm>
            <a:off x="2232025" y="3044825"/>
            <a:ext cx="29257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按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GB 10395.10-2006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要求：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>
            <a:grpSpLocks noChangeAspect="1"/>
          </p:cNvGrpSpPr>
          <p:nvPr/>
        </p:nvGrpSpPr>
        <p:grpSpPr>
          <a:xfrm>
            <a:off x="3176588" y="1793875"/>
            <a:ext cx="619125" cy="619125"/>
            <a:chOff x="1043608" y="1347614"/>
            <a:chExt cx="1008112" cy="1008112"/>
          </a:xfrm>
        </p:grpSpPr>
        <p:sp>
          <p:nvSpPr>
            <p:cNvPr id="28" name="矩形 27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直接连接符 29"/>
            <p:cNvCxnSpPr>
              <a:stCxn id="28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8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1"/>
          <p:cNvGrpSpPr>
            <a:grpSpLocks noChangeAspect="1"/>
          </p:cNvGrpSpPr>
          <p:nvPr/>
        </p:nvGrpSpPr>
        <p:grpSpPr>
          <a:xfrm>
            <a:off x="3900488" y="1793875"/>
            <a:ext cx="619125" cy="619125"/>
            <a:chOff x="1043608" y="1347614"/>
            <a:chExt cx="1008112" cy="1008112"/>
          </a:xfrm>
        </p:grpSpPr>
        <p:sp>
          <p:nvSpPr>
            <p:cNvPr id="33" name="矩形 32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直接连接符 33"/>
            <p:cNvCxnSpPr>
              <a:stCxn id="33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3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5"/>
          <p:cNvGrpSpPr>
            <a:grpSpLocks noChangeAspect="1"/>
          </p:cNvGrpSpPr>
          <p:nvPr/>
        </p:nvGrpSpPr>
        <p:grpSpPr>
          <a:xfrm>
            <a:off x="4624388" y="1793875"/>
            <a:ext cx="619125" cy="619125"/>
            <a:chOff x="1043608" y="1347614"/>
            <a:chExt cx="1008112" cy="1008112"/>
          </a:xfrm>
        </p:grpSpPr>
        <p:sp>
          <p:nvSpPr>
            <p:cNvPr id="37" name="矩形 36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39"/>
          <p:cNvGrpSpPr>
            <a:grpSpLocks noChangeAspect="1"/>
          </p:cNvGrpSpPr>
          <p:nvPr/>
        </p:nvGrpSpPr>
        <p:grpSpPr>
          <a:xfrm>
            <a:off x="5348288" y="1793875"/>
            <a:ext cx="619125" cy="619125"/>
            <a:chOff x="1043608" y="1347614"/>
            <a:chExt cx="1008112" cy="1008112"/>
          </a:xfrm>
        </p:grpSpPr>
        <p:sp>
          <p:nvSpPr>
            <p:cNvPr id="41" name="矩形 40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直接连接符 41"/>
            <p:cNvCxnSpPr>
              <a:stCxn id="41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1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243165" y="1869307"/>
            <a:ext cx="487149" cy="468760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90181" y="1869307"/>
            <a:ext cx="487129" cy="468760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13683" y="1869307"/>
            <a:ext cx="487129" cy="468760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</a:t>
            </a:r>
          </a:p>
        </p:txBody>
      </p:sp>
      <p:sp>
        <p:nvSpPr>
          <p:cNvPr id="47" name="矩形 46"/>
          <p:cNvSpPr/>
          <p:nvPr/>
        </p:nvSpPr>
        <p:spPr>
          <a:xfrm>
            <a:off x="3967163" y="1870075"/>
            <a:ext cx="487363" cy="4683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43263" y="2787650"/>
            <a:ext cx="2657475" cy="55880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cxnSp>
        <p:nvCxnSpPr>
          <p:cNvPr id="49" name="直接连接符 48"/>
          <p:cNvCxnSpPr>
            <a:stCxn id="41" idx="1"/>
          </p:cNvCxnSpPr>
          <p:nvPr/>
        </p:nvCxnSpPr>
        <p:spPr>
          <a:xfrm>
            <a:off x="3116263" y="2643188"/>
            <a:ext cx="2911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306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7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44038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44039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44040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4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44045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微耕机用户调查内容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2232025" y="1520825"/>
          <a:ext cx="6235700" cy="1362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038"/>
                <a:gridCol w="862012"/>
                <a:gridCol w="565150"/>
                <a:gridCol w="927101"/>
                <a:gridCol w="1884363"/>
                <a:gridCol w="1570037"/>
              </a:tblGrid>
              <a:tr h="28321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n-ea"/>
                          <a:cs typeface="宋体" panose="02010600030101010101" pitchFamily="2" charset="-122"/>
                        </a:rPr>
                        <a:t>安全性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有无安全操作标识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有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  </a:t>
                      </a:r>
                      <a:r>
                        <a:rPr lang="zh-CN" altLang="en-US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无</a:t>
                      </a:r>
                      <a:r>
                        <a:rPr lang="en-US" altLang="zh-CN" sz="900"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危险部位有无设置安全标志</a:t>
                      </a:r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外露旋转件、动力传动部件、发动机排气部件等是否有防护装置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有无手离停装置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实地调查时，应启动微耕机，检查</a:t>
                      </a: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手离即停装置是否有效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否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是否发生过安全事故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伤损程度、地点和原因：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安全性评价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一般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82" name="文本框 8"/>
          <p:cNvSpPr txBox="1"/>
          <p:nvPr/>
        </p:nvSpPr>
        <p:spPr>
          <a:xfrm>
            <a:off x="2232025" y="3044825"/>
            <a:ext cx="28114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按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JB/T 10266-2013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要求：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4083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1225" y="3582988"/>
            <a:ext cx="6286500" cy="647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306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9" y="3544888"/>
            <a:ext cx="1116464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9" y="4216400"/>
            <a:ext cx="1116464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45062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45063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45064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9" y="1522413"/>
            <a:ext cx="1116464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9" y="2192338"/>
            <a:ext cx="1116464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9" y="2876550"/>
            <a:ext cx="1116464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8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45069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微耕机用户调查内容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5071" name="文本框 8"/>
          <p:cNvSpPr txBox="1"/>
          <p:nvPr/>
        </p:nvSpPr>
        <p:spPr>
          <a:xfrm>
            <a:off x="2206625" y="2881313"/>
            <a:ext cx="43608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NY/T 2613—2014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4.1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规定进行分类：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graphicFrame>
        <p:nvGraphicFramePr>
          <p:cNvPr id="6" name="表格 5"/>
          <p:cNvGraphicFramePr/>
          <p:nvPr/>
        </p:nvGraphicFramePr>
        <p:xfrm>
          <a:off x="2206625" y="1497013"/>
          <a:ext cx="6235700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038"/>
                <a:gridCol w="862012"/>
                <a:gridCol w="976313"/>
                <a:gridCol w="3970337"/>
              </a:tblGrid>
              <a:tr h="21590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可靠性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故障情况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若有，累计故障次数</a:t>
                      </a:r>
                      <a:r>
                        <a:rPr lang="zh-CN" altLang="en-US" sz="900" b="0" u="sng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     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次，其中：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故障发生部位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致命</a:t>
                      </a:r>
                      <a:r>
                        <a:rPr lang="zh-CN" altLang="en-US" sz="900" b="0" u="sng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次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发动机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传动系统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操纵机构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其他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严重</a:t>
                      </a:r>
                      <a:r>
                        <a:rPr lang="zh-CN" altLang="en-US" sz="900" b="0" u="sng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次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发动机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传动系统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操纵机构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其他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一般</a:t>
                      </a:r>
                      <a:r>
                        <a:rPr lang="zh-CN" altLang="en-US" sz="900" b="0" u="sng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次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发动机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传动系统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操纵机构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其他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首次故障时间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小时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级别、部位和原因：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可靠性评价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很满意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满意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一般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不满意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很不满意</a:t>
                      </a:r>
                      <a:r>
                        <a:rPr lang="en-US" altLang="zh-CN" sz="9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9752" name="Group 120"/>
          <p:cNvGraphicFramePr>
            <a:graphicFrameLocks noGrp="1"/>
          </p:cNvGraphicFramePr>
          <p:nvPr/>
        </p:nvGraphicFramePr>
        <p:xfrm>
          <a:off x="2219325" y="3292475"/>
          <a:ext cx="6223000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855345"/>
                <a:gridCol w="4945380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仿宋" panose="02010609060101010101" charset="-122"/>
                        </a:rPr>
                        <a:t>序号</a:t>
                      </a:r>
                    </a:p>
                  </a:txBody>
                  <a:tcPr marL="0" marR="0" marT="4953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Arial" panose="020B0604020202020204" pitchFamily="34" charset="0"/>
                        </a:rPr>
                        <a:t>故障名称</a:t>
                      </a:r>
                    </a:p>
                  </a:txBody>
                  <a:tcPr marL="0" marR="0" marT="4953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仿宋" panose="02010609060101010101" charset="-122"/>
                        </a:rPr>
                        <a:t>故障基本特征</a:t>
                      </a:r>
                    </a:p>
                  </a:txBody>
                  <a:tcPr marL="0" marR="0" marT="4953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仿宋" panose="02010609060101010101" charset="-122"/>
                        </a:rPr>
                        <a:t>1</a:t>
                      </a:r>
                    </a:p>
                  </a:txBody>
                  <a:tcPr marL="0" marR="0" marT="4953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致命故障</a:t>
                      </a:r>
                    </a:p>
                  </a:txBody>
                  <a:tcPr marL="0" marR="0" marT="4953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导致功能完全丧失；危及作业、人身安全或引起重要总成（系统）报废。</a:t>
                      </a:r>
                    </a:p>
                  </a:txBody>
                  <a:tcPr marL="0" marR="0" marT="4953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仿宋" panose="02010609060101010101" charset="-122"/>
                        </a:rPr>
                        <a:t>2</a:t>
                      </a:r>
                    </a:p>
                  </a:txBody>
                  <a:tcPr marL="0" marR="0" marT="4953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严重故障</a:t>
                      </a:r>
                    </a:p>
                  </a:txBody>
                  <a:tcPr marL="0" marR="0" marT="4953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导致功能严重下降；主要零部件损坏、关键部位紧固件损坏。</a:t>
                      </a:r>
                    </a:p>
                  </a:txBody>
                  <a:tcPr marL="0" marR="0" marT="4953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仿宋" panose="02010609060101010101" charset="-122"/>
                        </a:rPr>
                        <a:t>3</a:t>
                      </a:r>
                    </a:p>
                  </a:txBody>
                  <a:tcPr marL="0" marR="0" marT="4953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一般故障</a:t>
                      </a:r>
                    </a:p>
                  </a:txBody>
                  <a:tcPr marL="0" marR="0" marT="4953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导致功能下降，不能正常作业；一般零部件和标准件损坏或脱落，通过调整或更换在短时间内可修复。</a:t>
                      </a:r>
                    </a:p>
                  </a:txBody>
                  <a:tcPr marL="0" marR="0" marT="4953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仿宋" panose="02010609060101010101" charset="-122"/>
                          <a:sym typeface="仿宋" panose="02010609060101010101" charset="-122"/>
                        </a:rPr>
                        <a:t>4</a:t>
                      </a:r>
                    </a:p>
                  </a:txBody>
                  <a:tcPr marL="0" marR="0" marT="4953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轻微故障</a:t>
                      </a:r>
                    </a:p>
                  </a:txBody>
                  <a:tcPr marL="0" marR="0" marT="4953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轻度影响产品功能，暂时不会导致工作中断，能轻易排除。</a:t>
                      </a:r>
                    </a:p>
                  </a:txBody>
                  <a:tcPr marL="0" marR="0" marT="4953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306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5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46086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46087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46088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46093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微耕机用户调查内容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aphicFrame>
        <p:nvGraphicFramePr>
          <p:cNvPr id="13" name="表格 12"/>
          <p:cNvGraphicFramePr/>
          <p:nvPr/>
        </p:nvGraphicFramePr>
        <p:xfrm>
          <a:off x="2219325" y="1531938"/>
          <a:ext cx="6237288" cy="316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355"/>
                <a:gridCol w="861695"/>
                <a:gridCol w="1485900"/>
                <a:gridCol w="1891030"/>
                <a:gridCol w="1571625"/>
              </a:tblGrid>
              <a:tr h="26162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n-ea"/>
                          <a:cs typeface="宋体" panose="02010600030101010101" pitchFamily="2" charset="-122"/>
                        </a:rPr>
                        <a:t>适用性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作业能力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（种植模式、土壤质地、土壤干湿、耕前植被等情况）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好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差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作业质量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（耕深满足农艺要求、植被覆盖、碎土、耕后地表平整等情况）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好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差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通过性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（地形坡度、大小田块适用、地头转弯、机耕道及田间行走等情况）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好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差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9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适用性评价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一般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162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n-ea"/>
                          <a:cs typeface="宋体" panose="02010600030101010101" pitchFamily="2" charset="-122"/>
                        </a:rPr>
                        <a:t>售后服务状况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配件供应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售后服务的及时性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好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  </a:t>
                      </a: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差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售后服务人员解决问题能力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好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中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差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售后服务评价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一般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很不满意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n-ea"/>
                          <a:cs typeface="宋体" panose="02010600030101010101" pitchFamily="2" charset="-122"/>
                        </a:rPr>
                        <a:t>投诉情况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有无投诉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+mn-ea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如有投诉，是否有处理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    </a:t>
                      </a:r>
                      <a:r>
                        <a:rPr lang="zh-CN" alt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无</a:t>
                      </a:r>
                      <a:r>
                        <a:rPr lang="en-US" altLang="zh-CN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</a:t>
                      </a:r>
                      <a:endParaRPr lang="zh-CN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latin typeface="+mn-ea"/>
                          <a:cs typeface="宋体" panose="02010600030101010101" pitchFamily="2" charset="-122"/>
                        </a:rPr>
                        <a:t>用户建议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900" b="1">
                          <a:latin typeface="+mn-ea"/>
                          <a:cs typeface="宋体" panose="02010600030101010101" pitchFamily="2" charset="-122"/>
                        </a:rPr>
                        <a:t>您认为该产品存在的问题及改进建议：     </a:t>
                      </a:r>
                    </a:p>
                    <a:p>
                      <a:pPr indent="0">
                        <a:buNone/>
                      </a:pPr>
                      <a:endParaRPr lang="zh-CN" altLang="en-US" sz="900" b="1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900" b="1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900" b="1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900" b="1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900" b="1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900" b="1">
                          <a:latin typeface="+mn-ea"/>
                          <a:cs typeface="宋体" panose="02010600030101010101" pitchFamily="2" charset="-122"/>
                        </a:rPr>
                        <a:t>请确认表中填写内容，您的签名意味着您认同并接受调查结果。             </a:t>
                      </a:r>
                      <a:r>
                        <a:rPr lang="zh-CN" altLang="en-US" sz="900" b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用户签名</a:t>
                      </a:r>
                      <a:r>
                        <a:rPr lang="zh-CN" altLang="en-US" sz="900" b="0">
                          <a:latin typeface="+mn-ea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zh-CN" altLang="en-US" sz="900" b="0" u="sng">
                          <a:latin typeface="+mn-ea"/>
                          <a:cs typeface="宋体" panose="02010600030101010101" pitchFamily="2" charset="-122"/>
                        </a:rPr>
                        <a:t>                   </a:t>
                      </a:r>
                      <a:endParaRPr lang="zh-CN" altLang="en-US" sz="900" b="1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306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8" y="354488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8" y="421640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9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47110" name="TextBox 9"/>
          <p:cNvSpPr txBox="1"/>
          <p:nvPr/>
        </p:nvSpPr>
        <p:spPr>
          <a:xfrm>
            <a:off x="188913" y="2395538"/>
            <a:ext cx="1243012" cy="338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47111" name="TextBox 10"/>
          <p:cNvSpPr txBox="1"/>
          <p:nvPr/>
        </p:nvSpPr>
        <p:spPr>
          <a:xfrm>
            <a:off x="180975" y="30765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sp>
        <p:nvSpPr>
          <p:cNvPr id="47112" name="TextBox 11"/>
          <p:cNvSpPr txBox="1"/>
          <p:nvPr/>
        </p:nvSpPr>
        <p:spPr>
          <a:xfrm>
            <a:off x="77788" y="3765550"/>
            <a:ext cx="14271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安全操作规程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8" y="1522413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8" y="2192338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8" y="2876550"/>
            <a:ext cx="1116462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6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47117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用户调查注意事项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7119" name="矩形 19"/>
          <p:cNvSpPr/>
          <p:nvPr/>
        </p:nvSpPr>
        <p:spPr>
          <a:xfrm>
            <a:off x="2219325" y="1531938"/>
            <a:ext cx="6248400" cy="2652712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质量跟踪调查有利于政府部门加强农机使用过程中的质量监督管理，提高财政资金补贴农机具的质量与安全水平。用户调查应按表格要求逐项进行，做到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客观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公正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深入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细致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，确保调查质量。对于现场调查的要做到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见人见机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当面问询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；与用户交谈时要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慢声客气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，循循诱导，抓住关键；如用户反映出现重大质量故障的，还应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拍照留存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963" y="1774825"/>
            <a:ext cx="2960687" cy="216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平行四边形 3"/>
          <p:cNvSpPr/>
          <p:nvPr/>
        </p:nvSpPr>
        <p:spPr>
          <a:xfrm>
            <a:off x="0" y="1773238"/>
            <a:ext cx="1042988" cy="2166938"/>
          </a:xfrm>
          <a:custGeom>
            <a:avLst/>
            <a:gdLst/>
            <a:ahLst/>
            <a:cxnLst/>
            <a:rect l="l" t="t" r="r" b="b"/>
            <a:pathLst>
              <a:path w="1042784" h="2167216">
                <a:moveTo>
                  <a:pt x="0" y="0"/>
                </a:moveTo>
                <a:lnTo>
                  <a:pt x="1042784" y="0"/>
                </a:lnTo>
                <a:lnTo>
                  <a:pt x="500980" y="2167216"/>
                </a:lnTo>
                <a:lnTo>
                  <a:pt x="0" y="2167216"/>
                </a:lnTo>
                <a:close/>
              </a:path>
            </a:pathLst>
          </a:cu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平行四边形 5"/>
          <p:cNvSpPr/>
          <p:nvPr/>
        </p:nvSpPr>
        <p:spPr>
          <a:xfrm>
            <a:off x="2992438" y="1773238"/>
            <a:ext cx="6151563" cy="2166938"/>
          </a:xfrm>
          <a:custGeom>
            <a:avLst/>
            <a:gdLst/>
            <a:ahLst/>
            <a:cxnLst/>
            <a:rect l="l" t="t" r="r" b="b"/>
            <a:pathLst>
              <a:path w="6151744" h="2167216">
                <a:moveTo>
                  <a:pt x="541804" y="0"/>
                </a:moveTo>
                <a:lnTo>
                  <a:pt x="1811644" y="0"/>
                </a:lnTo>
                <a:lnTo>
                  <a:pt x="2879496" y="0"/>
                </a:lnTo>
                <a:lnTo>
                  <a:pt x="3500904" y="0"/>
                </a:lnTo>
                <a:lnTo>
                  <a:pt x="4149336" y="0"/>
                </a:lnTo>
                <a:lnTo>
                  <a:pt x="4770744" y="0"/>
                </a:lnTo>
                <a:lnTo>
                  <a:pt x="5838596" y="0"/>
                </a:lnTo>
                <a:lnTo>
                  <a:pt x="6151744" y="0"/>
                </a:lnTo>
                <a:lnTo>
                  <a:pt x="6151744" y="2167216"/>
                </a:lnTo>
                <a:lnTo>
                  <a:pt x="5296792" y="2167216"/>
                </a:lnTo>
                <a:lnTo>
                  <a:pt x="4228940" y="2167216"/>
                </a:lnTo>
                <a:lnTo>
                  <a:pt x="3607532" y="2167216"/>
                </a:lnTo>
                <a:lnTo>
                  <a:pt x="2959100" y="2167216"/>
                </a:lnTo>
                <a:lnTo>
                  <a:pt x="2337692" y="2167216"/>
                </a:lnTo>
                <a:lnTo>
                  <a:pt x="1269840" y="2167216"/>
                </a:lnTo>
                <a:lnTo>
                  <a:pt x="0" y="2167216"/>
                </a:lnTo>
                <a:close/>
              </a:path>
            </a:pathLst>
          </a:cu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132" name="TextBox 5"/>
          <p:cNvSpPr txBox="1"/>
          <p:nvPr/>
        </p:nvSpPr>
        <p:spPr>
          <a:xfrm>
            <a:off x="5241925" y="2505075"/>
            <a:ext cx="165258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 谢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41463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7" y="354488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7" y="421640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11270" name="TextBox 9"/>
          <p:cNvSpPr txBox="1"/>
          <p:nvPr/>
        </p:nvSpPr>
        <p:spPr>
          <a:xfrm>
            <a:off x="180975" y="2449513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1219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11271" name="TextBox 10"/>
          <p:cNvSpPr txBox="1"/>
          <p:nvPr/>
        </p:nvSpPr>
        <p:spPr>
          <a:xfrm>
            <a:off x="180975" y="3097213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7" y="152241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7" y="219233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7" y="286226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11276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8" name="矩形 19"/>
          <p:cNvSpPr/>
          <p:nvPr/>
        </p:nvSpPr>
        <p:spPr>
          <a:xfrm>
            <a:off x="2219325" y="1541463"/>
            <a:ext cx="6248400" cy="3145155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strike="noStrike" noProof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</a:t>
            </a:r>
            <a:r>
              <a:rPr lang="en-US" altLang="zh-CN" sz="2000" strike="noStrike" noProof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JB/T 10266-2013</a:t>
            </a:r>
            <a:r>
              <a:rPr lang="zh-CN" altLang="en-US" sz="2000" strike="noStrike" noProof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《微型耕耘机》规定：</a:t>
            </a:r>
            <a:endParaRPr lang="zh-CN" altLang="en-US" sz="2000" strike="noStrike" noProof="1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en-US" altLang="zh-CN" sz="2000" strike="noStrike" noProof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直接</a:t>
            </a:r>
            <a:r>
              <a:rPr lang="zh-CN" altLang="en-US" sz="2000" strike="noStrike" noProof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</a:t>
            </a:r>
            <a:r>
              <a:rPr lang="zh-CN" altLang="en-US" sz="2000" strike="noStrike" noProof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驱动轮轴驱动旋转工作部件</a:t>
            </a:r>
            <a:r>
              <a:rPr lang="zh-CN" altLang="en-US" sz="2000" strike="noStrike" noProof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（如旋耕），主要用于水、旱田耕整、田间管理、设施农业等耕耘为主的微型耕耘机（</a:t>
            </a:r>
            <a:r>
              <a:rPr lang="zh-CN" altLang="en-US" sz="2000" strike="noStrike" noProof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功率不大于</a:t>
            </a:r>
            <a:r>
              <a:rPr lang="en-US" altLang="zh-CN" sz="2000" strike="noStrike" noProof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7.5kW</a:t>
            </a:r>
            <a:r>
              <a:rPr lang="zh-CN" altLang="en-US" sz="2000" strike="noStrike" noProof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），简称微耕机。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2000" strike="noStrike" noProof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微耕机具有重量轻，体积小，结构简单等特点，广泛适用于平原、山区和丘陵地带。</a:t>
            </a:r>
          </a:p>
          <a:p>
            <a:pPr indent="457200" algn="just" fontAlgn="base"/>
            <a:endParaRPr lang="zh-CN" altLang="en-US" sz="2000" strike="noStrike" noProof="1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2219960" y="403860"/>
            <a:ext cx="6248400" cy="7200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什么是微耕机？</a:t>
            </a:r>
          </a:p>
        </p:txBody>
      </p:sp>
      <p:sp>
        <p:nvSpPr>
          <p:cNvPr id="11279" name="TextBox 11"/>
          <p:cNvSpPr txBox="1"/>
          <p:nvPr/>
        </p:nvSpPr>
        <p:spPr>
          <a:xfrm>
            <a:off x="74613" y="3763963"/>
            <a:ext cx="144303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安全操作规程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41463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7" y="354488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7" y="421640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13318" name="TextBox 9"/>
          <p:cNvSpPr txBox="1"/>
          <p:nvPr/>
        </p:nvSpPr>
        <p:spPr>
          <a:xfrm>
            <a:off x="180975" y="2449513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1219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13319" name="TextBox 10"/>
          <p:cNvSpPr txBox="1"/>
          <p:nvPr/>
        </p:nvSpPr>
        <p:spPr>
          <a:xfrm>
            <a:off x="180975" y="3097213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7" y="152241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7" y="219233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7" y="286226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13324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5" name="矩形 19"/>
          <p:cNvSpPr/>
          <p:nvPr/>
        </p:nvSpPr>
        <p:spPr>
          <a:xfrm>
            <a:off x="2219325" y="1390650"/>
            <a:ext cx="6248400" cy="3022600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多功能化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　　不断配套新机具，增加新功能，在完善农用功能的基础上，逐步向城市园林、园艺领域扩展。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操作简单化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　　整机起动、转向操作和速度调节更简单、方便。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换件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快速化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　　为了节约更换农机具的时间，微耕机与配套机具的挂接采用快速挂接装置，换件更简单、快速。</a:t>
            </a:r>
            <a:endParaRPr lang="zh-CN" altLang="en-US" sz="2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微耕机的发展趋势</a:t>
            </a:r>
            <a:endParaRPr lang="zh-CN" altLang="en-US" sz="2400" strike="noStrike" noProof="1"/>
          </a:p>
        </p:txBody>
      </p:sp>
      <p:sp>
        <p:nvSpPr>
          <p:cNvPr id="13327" name="TextBox 11"/>
          <p:cNvSpPr txBox="1"/>
          <p:nvPr/>
        </p:nvSpPr>
        <p:spPr>
          <a:xfrm>
            <a:off x="74613" y="3763963"/>
            <a:ext cx="144303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安全操作规程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>
            <a:grpSpLocks noChangeAspect="1"/>
          </p:cNvGrpSpPr>
          <p:nvPr/>
        </p:nvGrpSpPr>
        <p:grpSpPr>
          <a:xfrm>
            <a:off x="3176588" y="1793875"/>
            <a:ext cx="619125" cy="619125"/>
            <a:chOff x="1043608" y="1347614"/>
            <a:chExt cx="1008112" cy="1008112"/>
          </a:xfrm>
        </p:grpSpPr>
        <p:sp>
          <p:nvSpPr>
            <p:cNvPr id="28" name="矩形 27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直接连接符 29"/>
            <p:cNvCxnSpPr>
              <a:stCxn id="28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8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1"/>
          <p:cNvGrpSpPr>
            <a:grpSpLocks noChangeAspect="1"/>
          </p:cNvGrpSpPr>
          <p:nvPr/>
        </p:nvGrpSpPr>
        <p:grpSpPr>
          <a:xfrm>
            <a:off x="3900488" y="1793875"/>
            <a:ext cx="619125" cy="619125"/>
            <a:chOff x="1043608" y="1347614"/>
            <a:chExt cx="1008112" cy="1008112"/>
          </a:xfrm>
        </p:grpSpPr>
        <p:sp>
          <p:nvSpPr>
            <p:cNvPr id="33" name="矩形 32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直接连接符 33"/>
            <p:cNvCxnSpPr>
              <a:stCxn id="33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3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5"/>
          <p:cNvGrpSpPr>
            <a:grpSpLocks noChangeAspect="1"/>
          </p:cNvGrpSpPr>
          <p:nvPr/>
        </p:nvGrpSpPr>
        <p:grpSpPr>
          <a:xfrm>
            <a:off x="4624388" y="1793875"/>
            <a:ext cx="619125" cy="619125"/>
            <a:chOff x="1043608" y="1347614"/>
            <a:chExt cx="1008112" cy="1008112"/>
          </a:xfrm>
        </p:grpSpPr>
        <p:sp>
          <p:nvSpPr>
            <p:cNvPr id="37" name="矩形 36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直接连接符 37"/>
            <p:cNvCxnSpPr>
              <a:stCxn id="37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39"/>
          <p:cNvGrpSpPr>
            <a:grpSpLocks noChangeAspect="1"/>
          </p:cNvGrpSpPr>
          <p:nvPr/>
        </p:nvGrpSpPr>
        <p:grpSpPr>
          <a:xfrm>
            <a:off x="5348288" y="1793875"/>
            <a:ext cx="619125" cy="619125"/>
            <a:chOff x="1043608" y="1347614"/>
            <a:chExt cx="1008112" cy="1008112"/>
          </a:xfrm>
        </p:grpSpPr>
        <p:sp>
          <p:nvSpPr>
            <p:cNvPr id="41" name="矩形 40"/>
            <p:cNvSpPr/>
            <p:nvPr/>
          </p:nvSpPr>
          <p:spPr>
            <a:xfrm>
              <a:off x="1043608" y="1347614"/>
              <a:ext cx="1008112" cy="1008112"/>
            </a:xfrm>
            <a:prstGeom prst="rect">
              <a:avLst/>
            </a:prstGeom>
            <a:noFill/>
            <a:ln w="3175">
              <a:solidFill>
                <a:srgbClr val="2D549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49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直接连接符 41"/>
            <p:cNvCxnSpPr>
              <a:stCxn id="41" idx="1"/>
            </p:cNvCxnSpPr>
            <p:nvPr/>
          </p:nvCxnSpPr>
          <p:spPr>
            <a:xfrm>
              <a:off x="1043608" y="1851671"/>
              <a:ext cx="1008112" cy="0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1" idx="1"/>
            </p:cNvCxnSpPr>
            <p:nvPr/>
          </p:nvCxnSpPr>
          <p:spPr>
            <a:xfrm>
              <a:off x="1547663" y="1347614"/>
              <a:ext cx="0" cy="1008112"/>
            </a:xfrm>
            <a:prstGeom prst="line">
              <a:avLst/>
            </a:prstGeom>
            <a:ln>
              <a:solidFill>
                <a:srgbClr val="2D5493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243165" y="1869307"/>
            <a:ext cx="487148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90181" y="1869307"/>
            <a:ext cx="487130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13683" y="1869307"/>
            <a:ext cx="487130" cy="468759"/>
          </a:xfrm>
          <a:prstGeom prst="rect">
            <a:avLst/>
          </a:prstGeom>
          <a:noFill/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2D54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</a:t>
            </a:r>
          </a:p>
        </p:txBody>
      </p:sp>
      <p:sp>
        <p:nvSpPr>
          <p:cNvPr id="47" name="矩形 46"/>
          <p:cNvSpPr/>
          <p:nvPr/>
        </p:nvSpPr>
        <p:spPr>
          <a:xfrm>
            <a:off x="3967163" y="1870075"/>
            <a:ext cx="487363" cy="4683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43263" y="2787650"/>
            <a:ext cx="2657475" cy="558800"/>
          </a:xfrm>
          <a:prstGeom prst="rect">
            <a:avLst/>
          </a:prstGeom>
          <a:noFill/>
          <a:ln w="9525">
            <a:noFill/>
          </a:ln>
        </p:spPr>
        <p:txBody>
          <a:bodyPr lIns="68562" tIns="34281" rIns="68562" bIns="34281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cxnSp>
        <p:nvCxnSpPr>
          <p:cNvPr id="49" name="直接连接符 48"/>
          <p:cNvCxnSpPr>
            <a:stCxn id="41" idx="1"/>
          </p:cNvCxnSpPr>
          <p:nvPr/>
        </p:nvCxnSpPr>
        <p:spPr>
          <a:xfrm>
            <a:off x="3116263" y="2643188"/>
            <a:ext cx="2911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5" y="22113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7" y="354488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7" y="421640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15366" name="TextBox 9"/>
          <p:cNvSpPr txBox="1"/>
          <p:nvPr/>
        </p:nvSpPr>
        <p:spPr>
          <a:xfrm>
            <a:off x="187325" y="240982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15367" name="TextBox 10"/>
          <p:cNvSpPr txBox="1"/>
          <p:nvPr/>
        </p:nvSpPr>
        <p:spPr>
          <a:xfrm>
            <a:off x="180975" y="3097213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7" y="152241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7" y="219233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7" y="286226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15372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8" name="矩形 19"/>
          <p:cNvSpPr/>
          <p:nvPr/>
        </p:nvSpPr>
        <p:spPr>
          <a:xfrm>
            <a:off x="2219325" y="1390650"/>
            <a:ext cx="6248400" cy="3146425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pPr algn="just" fontAlgn="base"/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按配置动力分：</a:t>
            </a:r>
            <a:r>
              <a:rPr lang="zh-CN" altLang="en-US" sz="2000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柴油微耕机</a:t>
            </a: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，</a:t>
            </a:r>
            <a:r>
              <a:rPr lang="zh-CN" altLang="en-US" sz="2000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汽油微耕机</a:t>
            </a:r>
            <a:r>
              <a:rPr lang="zh-CN" altLang="en-US" sz="2000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和</a:t>
            </a:r>
            <a:r>
              <a:rPr lang="zh-CN" altLang="en-US" sz="2000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电动微耕机</a:t>
            </a:r>
            <a:endParaRPr lang="zh-CN" altLang="en-US" sz="2000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indent="457200" algn="l" fontAlgn="base">
              <a:buNone/>
            </a:pP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国家环境保护部规定：自2016年12月1日起，所有制造、进口和销售的农用机械不得装用不符合《非道路标准》第三阶段要求的柴油机。</a:t>
            </a:r>
            <a:endParaRPr lang="zh-CN" altLang="en-US" sz="2000" strike="noStrike" noProof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algn="l" fontAlgn="base">
              <a:buNone/>
            </a:pP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目前，符合国</a:t>
            </a:r>
            <a:r>
              <a:rPr lang="zh-CN" altLang="en-US" sz="2000" strike="noStrike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Ⅲ</a:t>
            </a: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排放标准不大于7.5kW的单缸柴油机还处于研制中，市面上以销售汽油微耕机为主。</a:t>
            </a:r>
            <a:endParaRPr lang="zh-CN" altLang="en-US" sz="2000" strike="noStrike" noProof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algn="l" fontAlgn="base">
              <a:buNone/>
            </a:pP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汽油微耕机比柴油微耕机质量轻便，更符合丘陵山区农民对微耕机的选择要求。</a:t>
            </a:r>
            <a:endParaRPr lang="zh-CN" altLang="en-US" sz="2000" strike="noStrike" noProof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algn="l" fontAlgn="base">
              <a:buNone/>
            </a:pPr>
            <a:r>
              <a:rPr lang="zh-CN" altLang="en-US" sz="2000" strike="noStrike" noProof="1">
                <a:latin typeface="黑体" panose="02010609060101010101" charset="-122"/>
                <a:ea typeface="黑体" panose="02010609060101010101" charset="-122"/>
                <a:cs typeface="+mn-ea"/>
              </a:rPr>
              <a:t>由于电动微耕机电池持续时间较短，用户的认可度较低。</a:t>
            </a:r>
          </a:p>
        </p:txBody>
      </p:sp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微耕机的分类</a:t>
            </a:r>
            <a:endParaRPr lang="zh-CN" altLang="en-US" sz="2400" strike="noStrike" noProof="1"/>
          </a:p>
        </p:txBody>
      </p:sp>
      <p:sp>
        <p:nvSpPr>
          <p:cNvPr id="15375" name="TextBox 11"/>
          <p:cNvSpPr txBox="1"/>
          <p:nvPr/>
        </p:nvSpPr>
        <p:spPr>
          <a:xfrm>
            <a:off x="74613" y="3763963"/>
            <a:ext cx="144303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安全操作规程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5" y="22113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7" y="354488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7" y="421640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16390" name="TextBox 9"/>
          <p:cNvSpPr txBox="1"/>
          <p:nvPr/>
        </p:nvSpPr>
        <p:spPr>
          <a:xfrm>
            <a:off x="187325" y="240982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16391" name="TextBox 10"/>
          <p:cNvSpPr txBox="1"/>
          <p:nvPr/>
        </p:nvSpPr>
        <p:spPr>
          <a:xfrm>
            <a:off x="180975" y="3097213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7" y="152241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7" y="219233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7" y="286226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16396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7" name="矩形 19"/>
          <p:cNvSpPr/>
          <p:nvPr/>
        </p:nvSpPr>
        <p:spPr>
          <a:xfrm>
            <a:off x="2219325" y="1390650"/>
            <a:ext cx="6248400" cy="682625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按传动方式分：直连式齿轮传动微耕机和皮带／链条传动微耕机</a:t>
            </a:r>
            <a:endParaRPr lang="zh-CN" altLang="en-US" sz="2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微耕机的分类</a:t>
            </a:r>
            <a:endParaRPr lang="zh-CN" altLang="en-US" sz="2400" strike="noStrike" noProof="1"/>
          </a:p>
        </p:txBody>
      </p:sp>
      <p:pic>
        <p:nvPicPr>
          <p:cNvPr id="16399" name="图片 1434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7050" y="2211388"/>
            <a:ext cx="2860675" cy="2443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图片 5"/>
          <p:cNvPicPr>
            <a:picLocks noChangeAspect="1"/>
          </p:cNvPicPr>
          <p:nvPr/>
        </p:nvPicPr>
        <p:blipFill>
          <a:blip r:embed="rId5" cstate="print"/>
          <a:srcRect l="18518" t="7004" r="7408"/>
          <a:stretch>
            <a:fillRect/>
          </a:stretch>
        </p:blipFill>
        <p:spPr>
          <a:xfrm>
            <a:off x="2219325" y="2235200"/>
            <a:ext cx="2876550" cy="241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1" name="文本框 8"/>
          <p:cNvSpPr txBox="1"/>
          <p:nvPr/>
        </p:nvSpPr>
        <p:spPr>
          <a:xfrm>
            <a:off x="2422525" y="4654550"/>
            <a:ext cx="2470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直连式齿轮传动微耕机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2" name="文本框 9"/>
          <p:cNvSpPr txBox="1"/>
          <p:nvPr/>
        </p:nvSpPr>
        <p:spPr>
          <a:xfrm>
            <a:off x="6211888" y="4654550"/>
            <a:ext cx="17827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皮带传动微耕机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3" name="TextBox 11"/>
          <p:cNvSpPr txBox="1"/>
          <p:nvPr/>
        </p:nvSpPr>
        <p:spPr>
          <a:xfrm>
            <a:off x="74613" y="3763963"/>
            <a:ext cx="144303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安全操作规程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5" y="2211388"/>
            <a:ext cx="1584325" cy="735013"/>
          </a:xfrm>
          <a:prstGeom prst="rect">
            <a:avLst/>
          </a:prstGeom>
          <a:solidFill>
            <a:srgbClr val="2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767" y="354488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3767" y="4216400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4325" y="0"/>
            <a:ext cx="0" cy="5143500"/>
          </a:xfrm>
          <a:prstGeom prst="line">
            <a:avLst/>
          </a:prstGeom>
          <a:ln>
            <a:solidFill>
              <a:srgbClr val="2D5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8"/>
          <p:cNvSpPr txBox="1"/>
          <p:nvPr/>
        </p:nvSpPr>
        <p:spPr>
          <a:xfrm>
            <a:off x="180975" y="175577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微耕机概况</a:t>
            </a:r>
          </a:p>
        </p:txBody>
      </p:sp>
      <p:sp>
        <p:nvSpPr>
          <p:cNvPr id="17414" name="TextBox 9"/>
          <p:cNvSpPr txBox="1"/>
          <p:nvPr/>
        </p:nvSpPr>
        <p:spPr>
          <a:xfrm>
            <a:off x="187325" y="2409825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微耕机分类</a:t>
            </a:r>
          </a:p>
        </p:txBody>
      </p:sp>
      <p:sp>
        <p:nvSpPr>
          <p:cNvPr id="17415" name="TextBox 10"/>
          <p:cNvSpPr txBox="1"/>
          <p:nvPr/>
        </p:nvSpPr>
        <p:spPr>
          <a:xfrm>
            <a:off x="180975" y="3097213"/>
            <a:ext cx="1243013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微耕机结构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33767" y="152241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3767" y="2192338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4"/>
          <p:cNvCxnSpPr/>
          <p:nvPr/>
        </p:nvCxnSpPr>
        <p:spPr>
          <a:xfrm>
            <a:off x="259167" y="2862263"/>
            <a:ext cx="1116461" cy="0"/>
          </a:xfrm>
          <a:prstGeom prst="line">
            <a:avLst/>
          </a:prstGeom>
          <a:ln>
            <a:gradFill flip="none" rotWithShape="1">
              <a:gsLst>
                <a:gs pos="0">
                  <a:srgbClr val="2D5493">
                    <a:alpha val="0"/>
                  </a:srgbClr>
                </a:gs>
                <a:gs pos="50000">
                  <a:srgbClr val="2D5493"/>
                </a:gs>
                <a:gs pos="85000">
                  <a:srgbClr val="2D5493"/>
                </a:gs>
                <a:gs pos="19600">
                  <a:srgbClr val="2D5493"/>
                </a:gs>
                <a:gs pos="100000">
                  <a:srgbClr val="2D5493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11"/>
          <p:cNvSpPr txBox="1"/>
          <p:nvPr/>
        </p:nvSpPr>
        <p:spPr>
          <a:xfrm>
            <a:off x="250825" y="4443413"/>
            <a:ext cx="11176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用户调查</a:t>
            </a:r>
          </a:p>
        </p:txBody>
      </p:sp>
      <p:pic>
        <p:nvPicPr>
          <p:cNvPr id="17420" name="图片 5" descr="鉴定站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44488"/>
            <a:ext cx="757238" cy="77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1" name="矩形 19"/>
          <p:cNvSpPr/>
          <p:nvPr/>
        </p:nvSpPr>
        <p:spPr>
          <a:xfrm>
            <a:off x="2219325" y="1390650"/>
            <a:ext cx="6248400" cy="682625"/>
          </a:xfrm>
          <a:prstGeom prst="rect">
            <a:avLst/>
          </a:prstGeom>
          <a:noFill/>
          <a:ln w="9525">
            <a:noFill/>
          </a:ln>
        </p:spPr>
        <p:txBody>
          <a:bodyPr wrap="square" lIns="68562" tIns="34281" rIns="68562" bIns="34281" anchor="t">
            <a:spAutoFit/>
          </a:bodyPr>
          <a:lstStyle/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按耕作方式分类：前置式微耕机、手持式微耕机和后置式微耕机</a:t>
            </a:r>
            <a:endParaRPr lang="zh-CN" altLang="en-US" sz="2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2219325" y="403225"/>
            <a:ext cx="6248400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微耕机的分类</a:t>
            </a:r>
            <a:endParaRPr lang="zh-CN" altLang="en-US" sz="2400" strike="noStrike" noProof="1"/>
          </a:p>
        </p:txBody>
      </p:sp>
      <p:pic>
        <p:nvPicPr>
          <p:cNvPr id="17423" name="图片 14340" descr="1WG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9075" y="2211388"/>
            <a:ext cx="2500313" cy="2287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4" name="文本框 8"/>
          <p:cNvSpPr txBox="1"/>
          <p:nvPr/>
        </p:nvSpPr>
        <p:spPr>
          <a:xfrm>
            <a:off x="2155825" y="4497388"/>
            <a:ext cx="15557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前置式微耕机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5" name="文本框 9"/>
          <p:cNvSpPr txBox="1"/>
          <p:nvPr/>
        </p:nvSpPr>
        <p:spPr>
          <a:xfrm>
            <a:off x="4554538" y="4498975"/>
            <a:ext cx="15541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手持式微耕机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26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2888" y="2209800"/>
            <a:ext cx="2224087" cy="228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7" name="文本框 11"/>
          <p:cNvSpPr txBox="1"/>
          <p:nvPr/>
        </p:nvSpPr>
        <p:spPr>
          <a:xfrm>
            <a:off x="6913563" y="4498975"/>
            <a:ext cx="15541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后置式微耕机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28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3725" y="2211388"/>
            <a:ext cx="216535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9" name="TextBox 11"/>
          <p:cNvSpPr txBox="1"/>
          <p:nvPr/>
        </p:nvSpPr>
        <p:spPr>
          <a:xfrm>
            <a:off x="74613" y="3763963"/>
            <a:ext cx="144303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安全操作规程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  <p:tag name="KSO_WM_TAG_VERSION" val="1.0"/>
  <p:tag name="KSO_WM_BEAUTIFY_FLAG" val="#wm#"/>
  <p:tag name="KSO_WM_TEMPLATE_THUMBS_INDEX" val="1、5、6、7、9、11、19、23、27、29、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1"/>
</p:tagLst>
</file>

<file path=ppt/theme/theme1.xml><?xml version="1.0" encoding="utf-8"?>
<a:theme xmlns:a="http://schemas.openxmlformats.org/drawingml/2006/main" name="自定义设计方案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4402</Words>
  <Application>Microsoft Office PowerPoint</Application>
  <PresentationFormat>全屏显示(16:9)</PresentationFormat>
  <Paragraphs>456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223</cp:revision>
  <dcterms:created xsi:type="dcterms:W3CDTF">2016-05-22T14:47:00Z</dcterms:created>
  <dcterms:modified xsi:type="dcterms:W3CDTF">2020-06-15T08:58:09Z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2052-10.8.0.6423</vt:lpwstr>
  </property>
</Properties>
</file>